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819" r:id="rId3"/>
    <p:sldId id="257" r:id="rId4"/>
    <p:sldId id="820" r:id="rId5"/>
    <p:sldId id="821" r:id="rId6"/>
    <p:sldId id="822" r:id="rId7"/>
    <p:sldId id="258" r:id="rId8"/>
    <p:sldId id="801" r:id="rId9"/>
    <p:sldId id="795" r:id="rId10"/>
    <p:sldId id="809" r:id="rId11"/>
    <p:sldId id="805" r:id="rId12"/>
    <p:sldId id="806" r:id="rId13"/>
    <p:sldId id="807" r:id="rId14"/>
    <p:sldId id="799" r:id="rId15"/>
    <p:sldId id="818" r:id="rId16"/>
    <p:sldId id="272" r:id="rId17"/>
    <p:sldId id="274" r:id="rId18"/>
    <p:sldId id="279" r:id="rId19"/>
    <p:sldId id="814" r:id="rId20"/>
    <p:sldId id="815" r:id="rId21"/>
    <p:sldId id="816" r:id="rId22"/>
    <p:sldId id="817" r:id="rId23"/>
    <p:sldId id="82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3550F-7928-4B03-88CC-C3B2302ADF99}" v="56" dt="2025-11-12T23:17:19.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CB0218-4461-1D44-FC8A-31537B5D09F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GB"/>
          </a:p>
        </p:txBody>
      </p:sp>
      <p:sp>
        <p:nvSpPr>
          <p:cNvPr id="3" name="Alt Başlık 2">
            <a:extLst>
              <a:ext uri="{FF2B5EF4-FFF2-40B4-BE49-F238E27FC236}">
                <a16:creationId xmlns:a16="http://schemas.microsoft.com/office/drawing/2014/main" id="{27580E2F-98B2-E6FA-C741-BA3BF748F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GB"/>
          </a:p>
        </p:txBody>
      </p:sp>
      <p:sp>
        <p:nvSpPr>
          <p:cNvPr id="4" name="Veri Yer Tutucusu 3">
            <a:extLst>
              <a:ext uri="{FF2B5EF4-FFF2-40B4-BE49-F238E27FC236}">
                <a16:creationId xmlns:a16="http://schemas.microsoft.com/office/drawing/2014/main" id="{C15C1FDC-496E-B6FA-0C15-585F3E01AADE}"/>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5" name="Alt Bilgi Yer Tutucusu 4">
            <a:extLst>
              <a:ext uri="{FF2B5EF4-FFF2-40B4-BE49-F238E27FC236}">
                <a16:creationId xmlns:a16="http://schemas.microsoft.com/office/drawing/2014/main" id="{9BC78E11-BDA8-E32B-193D-2650C2F6ECF8}"/>
              </a:ext>
            </a:extLst>
          </p:cNvPr>
          <p:cNvSpPr>
            <a:spLocks noGrp="1"/>
          </p:cNvSpPr>
          <p:nvPr>
            <p:ph type="ftr" sz="quarter" idx="11"/>
          </p:nvPr>
        </p:nvSpPr>
        <p:spPr/>
        <p:txBody>
          <a:bodyPr/>
          <a:lstStyle/>
          <a:p>
            <a:endParaRPr lang="en-GB"/>
          </a:p>
        </p:txBody>
      </p:sp>
      <p:sp>
        <p:nvSpPr>
          <p:cNvPr id="6" name="Slayt Numarası Yer Tutucusu 5">
            <a:extLst>
              <a:ext uri="{FF2B5EF4-FFF2-40B4-BE49-F238E27FC236}">
                <a16:creationId xmlns:a16="http://schemas.microsoft.com/office/drawing/2014/main" id="{34CA250A-B507-8C5A-AC20-1AC83A4987AB}"/>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326306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ED0EF6-8939-6FD5-C2BB-CCB6F04F42C3}"/>
              </a:ext>
            </a:extLst>
          </p:cNvPr>
          <p:cNvSpPr>
            <a:spLocks noGrp="1"/>
          </p:cNvSpPr>
          <p:nvPr>
            <p:ph type="title"/>
          </p:nvPr>
        </p:nvSpPr>
        <p:spPr/>
        <p:txBody>
          <a:bodyPr/>
          <a:lstStyle/>
          <a:p>
            <a:r>
              <a:rPr lang="tr-TR"/>
              <a:t>Asıl başlık stilini düzenlemek için tıklayın</a:t>
            </a:r>
            <a:endParaRPr lang="en-GB"/>
          </a:p>
        </p:txBody>
      </p:sp>
      <p:sp>
        <p:nvSpPr>
          <p:cNvPr id="3" name="Dikey Metin Yer Tutucusu 2">
            <a:extLst>
              <a:ext uri="{FF2B5EF4-FFF2-40B4-BE49-F238E27FC236}">
                <a16:creationId xmlns:a16="http://schemas.microsoft.com/office/drawing/2014/main" id="{D59776DC-386B-A904-0CB6-8B8612C4A24A}"/>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4" name="Veri Yer Tutucusu 3">
            <a:extLst>
              <a:ext uri="{FF2B5EF4-FFF2-40B4-BE49-F238E27FC236}">
                <a16:creationId xmlns:a16="http://schemas.microsoft.com/office/drawing/2014/main" id="{EECD6A31-EEB8-83BF-CEA1-54DBFB6ABCCC}"/>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5" name="Alt Bilgi Yer Tutucusu 4">
            <a:extLst>
              <a:ext uri="{FF2B5EF4-FFF2-40B4-BE49-F238E27FC236}">
                <a16:creationId xmlns:a16="http://schemas.microsoft.com/office/drawing/2014/main" id="{F4CAD189-6ADF-0852-A2C3-93DBA4F61313}"/>
              </a:ext>
            </a:extLst>
          </p:cNvPr>
          <p:cNvSpPr>
            <a:spLocks noGrp="1"/>
          </p:cNvSpPr>
          <p:nvPr>
            <p:ph type="ftr" sz="quarter" idx="11"/>
          </p:nvPr>
        </p:nvSpPr>
        <p:spPr/>
        <p:txBody>
          <a:bodyPr/>
          <a:lstStyle/>
          <a:p>
            <a:endParaRPr lang="en-GB"/>
          </a:p>
        </p:txBody>
      </p:sp>
      <p:sp>
        <p:nvSpPr>
          <p:cNvPr id="6" name="Slayt Numarası Yer Tutucusu 5">
            <a:extLst>
              <a:ext uri="{FF2B5EF4-FFF2-40B4-BE49-F238E27FC236}">
                <a16:creationId xmlns:a16="http://schemas.microsoft.com/office/drawing/2014/main" id="{8B2D9295-E040-8D84-A848-F86FEB7813FD}"/>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188650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39A6E9B-166E-C594-5CC0-51AA5D25BADA}"/>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GB"/>
          </a:p>
        </p:txBody>
      </p:sp>
      <p:sp>
        <p:nvSpPr>
          <p:cNvPr id="3" name="Dikey Metin Yer Tutucusu 2">
            <a:extLst>
              <a:ext uri="{FF2B5EF4-FFF2-40B4-BE49-F238E27FC236}">
                <a16:creationId xmlns:a16="http://schemas.microsoft.com/office/drawing/2014/main" id="{08D2471C-5112-CD89-D273-F0E5B7656DB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4" name="Veri Yer Tutucusu 3">
            <a:extLst>
              <a:ext uri="{FF2B5EF4-FFF2-40B4-BE49-F238E27FC236}">
                <a16:creationId xmlns:a16="http://schemas.microsoft.com/office/drawing/2014/main" id="{BB2F4A5B-9A68-5C05-682A-AFB1DAFC0062}"/>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5" name="Alt Bilgi Yer Tutucusu 4">
            <a:extLst>
              <a:ext uri="{FF2B5EF4-FFF2-40B4-BE49-F238E27FC236}">
                <a16:creationId xmlns:a16="http://schemas.microsoft.com/office/drawing/2014/main" id="{76C124B7-8099-FA54-A215-F8818C5BF459}"/>
              </a:ext>
            </a:extLst>
          </p:cNvPr>
          <p:cNvSpPr>
            <a:spLocks noGrp="1"/>
          </p:cNvSpPr>
          <p:nvPr>
            <p:ph type="ftr" sz="quarter" idx="11"/>
          </p:nvPr>
        </p:nvSpPr>
        <p:spPr/>
        <p:txBody>
          <a:bodyPr/>
          <a:lstStyle/>
          <a:p>
            <a:endParaRPr lang="en-GB"/>
          </a:p>
        </p:txBody>
      </p:sp>
      <p:sp>
        <p:nvSpPr>
          <p:cNvPr id="6" name="Slayt Numarası Yer Tutucusu 5">
            <a:extLst>
              <a:ext uri="{FF2B5EF4-FFF2-40B4-BE49-F238E27FC236}">
                <a16:creationId xmlns:a16="http://schemas.microsoft.com/office/drawing/2014/main" id="{6F77C6A8-BC69-D4F6-DB02-20B279BD232E}"/>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2748965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7829FB-FB2C-D94C-00AB-6680842AFDC8}"/>
              </a:ext>
            </a:extLst>
          </p:cNvPr>
          <p:cNvSpPr>
            <a:spLocks noGrp="1"/>
          </p:cNvSpPr>
          <p:nvPr>
            <p:ph type="title"/>
          </p:nvPr>
        </p:nvSpPr>
        <p:spPr/>
        <p:txBody>
          <a:bodyPr/>
          <a:lstStyle/>
          <a:p>
            <a:r>
              <a:rPr lang="tr-TR"/>
              <a:t>Asıl başlık stilini düzenlemek için tıklayın</a:t>
            </a:r>
            <a:endParaRPr lang="en-GB"/>
          </a:p>
        </p:txBody>
      </p:sp>
      <p:sp>
        <p:nvSpPr>
          <p:cNvPr id="3" name="İçerik Yer Tutucusu 2">
            <a:extLst>
              <a:ext uri="{FF2B5EF4-FFF2-40B4-BE49-F238E27FC236}">
                <a16:creationId xmlns:a16="http://schemas.microsoft.com/office/drawing/2014/main" id="{2BA3C8F9-4B3F-145D-06B5-646135149CB7}"/>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4" name="Veri Yer Tutucusu 3">
            <a:extLst>
              <a:ext uri="{FF2B5EF4-FFF2-40B4-BE49-F238E27FC236}">
                <a16:creationId xmlns:a16="http://schemas.microsoft.com/office/drawing/2014/main" id="{CAB8CF4C-5D72-9E38-BA2C-68DA384DFD76}"/>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5" name="Alt Bilgi Yer Tutucusu 4">
            <a:extLst>
              <a:ext uri="{FF2B5EF4-FFF2-40B4-BE49-F238E27FC236}">
                <a16:creationId xmlns:a16="http://schemas.microsoft.com/office/drawing/2014/main" id="{542E9BE4-B56F-1B00-DCCB-1A7EA9F77079}"/>
              </a:ext>
            </a:extLst>
          </p:cNvPr>
          <p:cNvSpPr>
            <a:spLocks noGrp="1"/>
          </p:cNvSpPr>
          <p:nvPr>
            <p:ph type="ftr" sz="quarter" idx="11"/>
          </p:nvPr>
        </p:nvSpPr>
        <p:spPr/>
        <p:txBody>
          <a:bodyPr/>
          <a:lstStyle/>
          <a:p>
            <a:endParaRPr lang="en-GB"/>
          </a:p>
        </p:txBody>
      </p:sp>
      <p:sp>
        <p:nvSpPr>
          <p:cNvPr id="6" name="Slayt Numarası Yer Tutucusu 5">
            <a:extLst>
              <a:ext uri="{FF2B5EF4-FFF2-40B4-BE49-F238E27FC236}">
                <a16:creationId xmlns:a16="http://schemas.microsoft.com/office/drawing/2014/main" id="{E94D38AF-A19C-544C-8BF5-6BCBD270E91C}"/>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3601774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4CF764-8A25-95A4-FF33-137ABB3C6FB5}"/>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GB"/>
          </a:p>
        </p:txBody>
      </p:sp>
      <p:sp>
        <p:nvSpPr>
          <p:cNvPr id="3" name="Metin Yer Tutucusu 2">
            <a:extLst>
              <a:ext uri="{FF2B5EF4-FFF2-40B4-BE49-F238E27FC236}">
                <a16:creationId xmlns:a16="http://schemas.microsoft.com/office/drawing/2014/main" id="{424E4BDA-62EC-363D-F325-29945EF4B2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61816E7-507E-220D-C734-9AFE7007583A}"/>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5" name="Alt Bilgi Yer Tutucusu 4">
            <a:extLst>
              <a:ext uri="{FF2B5EF4-FFF2-40B4-BE49-F238E27FC236}">
                <a16:creationId xmlns:a16="http://schemas.microsoft.com/office/drawing/2014/main" id="{734E311A-780D-EA23-425D-378C0590D1AF}"/>
              </a:ext>
            </a:extLst>
          </p:cNvPr>
          <p:cNvSpPr>
            <a:spLocks noGrp="1"/>
          </p:cNvSpPr>
          <p:nvPr>
            <p:ph type="ftr" sz="quarter" idx="11"/>
          </p:nvPr>
        </p:nvSpPr>
        <p:spPr/>
        <p:txBody>
          <a:bodyPr/>
          <a:lstStyle/>
          <a:p>
            <a:endParaRPr lang="en-GB"/>
          </a:p>
        </p:txBody>
      </p:sp>
      <p:sp>
        <p:nvSpPr>
          <p:cNvPr id="6" name="Slayt Numarası Yer Tutucusu 5">
            <a:extLst>
              <a:ext uri="{FF2B5EF4-FFF2-40B4-BE49-F238E27FC236}">
                <a16:creationId xmlns:a16="http://schemas.microsoft.com/office/drawing/2014/main" id="{60841888-F88B-B8F0-62DC-2AA2802A9117}"/>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469729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301442-9DBB-CEA0-5B5A-4FB8E202E0F1}"/>
              </a:ext>
            </a:extLst>
          </p:cNvPr>
          <p:cNvSpPr>
            <a:spLocks noGrp="1"/>
          </p:cNvSpPr>
          <p:nvPr>
            <p:ph type="title"/>
          </p:nvPr>
        </p:nvSpPr>
        <p:spPr/>
        <p:txBody>
          <a:bodyPr/>
          <a:lstStyle/>
          <a:p>
            <a:r>
              <a:rPr lang="tr-TR"/>
              <a:t>Asıl başlık stilini düzenlemek için tıklayın</a:t>
            </a:r>
            <a:endParaRPr lang="en-GB"/>
          </a:p>
        </p:txBody>
      </p:sp>
      <p:sp>
        <p:nvSpPr>
          <p:cNvPr id="3" name="İçerik Yer Tutucusu 2">
            <a:extLst>
              <a:ext uri="{FF2B5EF4-FFF2-40B4-BE49-F238E27FC236}">
                <a16:creationId xmlns:a16="http://schemas.microsoft.com/office/drawing/2014/main" id="{3CAEEDEC-ADF1-C6D3-B80D-356EE46E44E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4" name="İçerik Yer Tutucusu 3">
            <a:extLst>
              <a:ext uri="{FF2B5EF4-FFF2-40B4-BE49-F238E27FC236}">
                <a16:creationId xmlns:a16="http://schemas.microsoft.com/office/drawing/2014/main" id="{5F300549-084F-EA69-158E-EA6C31044F93}"/>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5" name="Veri Yer Tutucusu 4">
            <a:extLst>
              <a:ext uri="{FF2B5EF4-FFF2-40B4-BE49-F238E27FC236}">
                <a16:creationId xmlns:a16="http://schemas.microsoft.com/office/drawing/2014/main" id="{59CF5693-1B54-F7AF-14A6-AC3B9BDFC8A6}"/>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6" name="Alt Bilgi Yer Tutucusu 5">
            <a:extLst>
              <a:ext uri="{FF2B5EF4-FFF2-40B4-BE49-F238E27FC236}">
                <a16:creationId xmlns:a16="http://schemas.microsoft.com/office/drawing/2014/main" id="{BF7E056F-E9EB-0366-8A1E-3172009E9526}"/>
              </a:ext>
            </a:extLst>
          </p:cNvPr>
          <p:cNvSpPr>
            <a:spLocks noGrp="1"/>
          </p:cNvSpPr>
          <p:nvPr>
            <p:ph type="ftr" sz="quarter" idx="11"/>
          </p:nvPr>
        </p:nvSpPr>
        <p:spPr/>
        <p:txBody>
          <a:bodyPr/>
          <a:lstStyle/>
          <a:p>
            <a:endParaRPr lang="en-GB"/>
          </a:p>
        </p:txBody>
      </p:sp>
      <p:sp>
        <p:nvSpPr>
          <p:cNvPr id="7" name="Slayt Numarası Yer Tutucusu 6">
            <a:extLst>
              <a:ext uri="{FF2B5EF4-FFF2-40B4-BE49-F238E27FC236}">
                <a16:creationId xmlns:a16="http://schemas.microsoft.com/office/drawing/2014/main" id="{A0B5AA43-6236-AE07-CDB5-3DAA8B82C879}"/>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2966738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13D318-D497-9E23-EDB5-DA700596D80D}"/>
              </a:ext>
            </a:extLst>
          </p:cNvPr>
          <p:cNvSpPr>
            <a:spLocks noGrp="1"/>
          </p:cNvSpPr>
          <p:nvPr>
            <p:ph type="title"/>
          </p:nvPr>
        </p:nvSpPr>
        <p:spPr>
          <a:xfrm>
            <a:off x="839788" y="365125"/>
            <a:ext cx="10515600" cy="1325563"/>
          </a:xfrm>
        </p:spPr>
        <p:txBody>
          <a:bodyPr/>
          <a:lstStyle/>
          <a:p>
            <a:r>
              <a:rPr lang="tr-TR"/>
              <a:t>Asıl başlık stilini düzenlemek için tıklayın</a:t>
            </a:r>
            <a:endParaRPr lang="en-GB"/>
          </a:p>
        </p:txBody>
      </p:sp>
      <p:sp>
        <p:nvSpPr>
          <p:cNvPr id="3" name="Metin Yer Tutucusu 2">
            <a:extLst>
              <a:ext uri="{FF2B5EF4-FFF2-40B4-BE49-F238E27FC236}">
                <a16:creationId xmlns:a16="http://schemas.microsoft.com/office/drawing/2014/main" id="{15741534-C4CD-A122-DAC0-EF7F8C7A08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794DA72E-CE65-706C-44E3-DADF51A5C33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5" name="Metin Yer Tutucusu 4">
            <a:extLst>
              <a:ext uri="{FF2B5EF4-FFF2-40B4-BE49-F238E27FC236}">
                <a16:creationId xmlns:a16="http://schemas.microsoft.com/office/drawing/2014/main" id="{308BA7DF-374D-47AF-6C2F-BFB4B381ED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C2E1070-3456-9BC5-33FE-CEE11D6376A4}"/>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7" name="Veri Yer Tutucusu 6">
            <a:extLst>
              <a:ext uri="{FF2B5EF4-FFF2-40B4-BE49-F238E27FC236}">
                <a16:creationId xmlns:a16="http://schemas.microsoft.com/office/drawing/2014/main" id="{210FBD0F-072A-E49B-C93C-F32258EFA699}"/>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8" name="Alt Bilgi Yer Tutucusu 7">
            <a:extLst>
              <a:ext uri="{FF2B5EF4-FFF2-40B4-BE49-F238E27FC236}">
                <a16:creationId xmlns:a16="http://schemas.microsoft.com/office/drawing/2014/main" id="{EB0962B1-3D9D-BB60-6A78-233E5EE58D17}"/>
              </a:ext>
            </a:extLst>
          </p:cNvPr>
          <p:cNvSpPr>
            <a:spLocks noGrp="1"/>
          </p:cNvSpPr>
          <p:nvPr>
            <p:ph type="ftr" sz="quarter" idx="11"/>
          </p:nvPr>
        </p:nvSpPr>
        <p:spPr/>
        <p:txBody>
          <a:bodyPr/>
          <a:lstStyle/>
          <a:p>
            <a:endParaRPr lang="en-GB"/>
          </a:p>
        </p:txBody>
      </p:sp>
      <p:sp>
        <p:nvSpPr>
          <p:cNvPr id="9" name="Slayt Numarası Yer Tutucusu 8">
            <a:extLst>
              <a:ext uri="{FF2B5EF4-FFF2-40B4-BE49-F238E27FC236}">
                <a16:creationId xmlns:a16="http://schemas.microsoft.com/office/drawing/2014/main" id="{57B34EF6-3C03-6E4D-E394-85CF54E81BCC}"/>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376217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915B1D-9F7E-70C7-8D9F-865F2757B687}"/>
              </a:ext>
            </a:extLst>
          </p:cNvPr>
          <p:cNvSpPr>
            <a:spLocks noGrp="1"/>
          </p:cNvSpPr>
          <p:nvPr>
            <p:ph type="title"/>
          </p:nvPr>
        </p:nvSpPr>
        <p:spPr/>
        <p:txBody>
          <a:bodyPr/>
          <a:lstStyle/>
          <a:p>
            <a:r>
              <a:rPr lang="tr-TR"/>
              <a:t>Asıl başlık stilini düzenlemek için tıklayın</a:t>
            </a:r>
            <a:endParaRPr lang="en-GB"/>
          </a:p>
        </p:txBody>
      </p:sp>
      <p:sp>
        <p:nvSpPr>
          <p:cNvPr id="3" name="Veri Yer Tutucusu 2">
            <a:extLst>
              <a:ext uri="{FF2B5EF4-FFF2-40B4-BE49-F238E27FC236}">
                <a16:creationId xmlns:a16="http://schemas.microsoft.com/office/drawing/2014/main" id="{F53BA18A-E5E6-74B7-108E-A48D3846CE3B}"/>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4" name="Alt Bilgi Yer Tutucusu 3">
            <a:extLst>
              <a:ext uri="{FF2B5EF4-FFF2-40B4-BE49-F238E27FC236}">
                <a16:creationId xmlns:a16="http://schemas.microsoft.com/office/drawing/2014/main" id="{E09FDF90-FA96-A160-E80D-A4F520A8E988}"/>
              </a:ext>
            </a:extLst>
          </p:cNvPr>
          <p:cNvSpPr>
            <a:spLocks noGrp="1"/>
          </p:cNvSpPr>
          <p:nvPr>
            <p:ph type="ftr" sz="quarter" idx="11"/>
          </p:nvPr>
        </p:nvSpPr>
        <p:spPr/>
        <p:txBody>
          <a:bodyPr/>
          <a:lstStyle/>
          <a:p>
            <a:endParaRPr lang="en-GB"/>
          </a:p>
        </p:txBody>
      </p:sp>
      <p:sp>
        <p:nvSpPr>
          <p:cNvPr id="5" name="Slayt Numarası Yer Tutucusu 4">
            <a:extLst>
              <a:ext uri="{FF2B5EF4-FFF2-40B4-BE49-F238E27FC236}">
                <a16:creationId xmlns:a16="http://schemas.microsoft.com/office/drawing/2014/main" id="{ADA58B7F-3CB8-8C40-5358-2B7B4B192B11}"/>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4015156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4125B887-EA45-E51B-6592-B400A509B39E}"/>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3" name="Alt Bilgi Yer Tutucusu 2">
            <a:extLst>
              <a:ext uri="{FF2B5EF4-FFF2-40B4-BE49-F238E27FC236}">
                <a16:creationId xmlns:a16="http://schemas.microsoft.com/office/drawing/2014/main" id="{8D4B340C-29C1-771B-82DB-95AFFC81C535}"/>
              </a:ext>
            </a:extLst>
          </p:cNvPr>
          <p:cNvSpPr>
            <a:spLocks noGrp="1"/>
          </p:cNvSpPr>
          <p:nvPr>
            <p:ph type="ftr" sz="quarter" idx="11"/>
          </p:nvPr>
        </p:nvSpPr>
        <p:spPr/>
        <p:txBody>
          <a:bodyPr/>
          <a:lstStyle/>
          <a:p>
            <a:endParaRPr lang="en-GB"/>
          </a:p>
        </p:txBody>
      </p:sp>
      <p:sp>
        <p:nvSpPr>
          <p:cNvPr id="4" name="Slayt Numarası Yer Tutucusu 3">
            <a:extLst>
              <a:ext uri="{FF2B5EF4-FFF2-40B4-BE49-F238E27FC236}">
                <a16:creationId xmlns:a16="http://schemas.microsoft.com/office/drawing/2014/main" id="{60F32E36-8678-E81D-3A6C-83474ADB7ADC}"/>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1432906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90DD33-F36D-59DA-3C0B-1988C63FE88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GB"/>
          </a:p>
        </p:txBody>
      </p:sp>
      <p:sp>
        <p:nvSpPr>
          <p:cNvPr id="3" name="İçerik Yer Tutucusu 2">
            <a:extLst>
              <a:ext uri="{FF2B5EF4-FFF2-40B4-BE49-F238E27FC236}">
                <a16:creationId xmlns:a16="http://schemas.microsoft.com/office/drawing/2014/main" id="{AB9FAD26-4B80-9B2C-8501-DC25C1F29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4" name="Metin Yer Tutucusu 3">
            <a:extLst>
              <a:ext uri="{FF2B5EF4-FFF2-40B4-BE49-F238E27FC236}">
                <a16:creationId xmlns:a16="http://schemas.microsoft.com/office/drawing/2014/main" id="{9B66F7B3-37D8-9314-6BE1-9202EB095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FCB0671-83B1-9D22-DC42-85A1E5826326}"/>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6" name="Alt Bilgi Yer Tutucusu 5">
            <a:extLst>
              <a:ext uri="{FF2B5EF4-FFF2-40B4-BE49-F238E27FC236}">
                <a16:creationId xmlns:a16="http://schemas.microsoft.com/office/drawing/2014/main" id="{881A6A73-86EA-0EF6-057D-C875B0B24D86}"/>
              </a:ext>
            </a:extLst>
          </p:cNvPr>
          <p:cNvSpPr>
            <a:spLocks noGrp="1"/>
          </p:cNvSpPr>
          <p:nvPr>
            <p:ph type="ftr" sz="quarter" idx="11"/>
          </p:nvPr>
        </p:nvSpPr>
        <p:spPr/>
        <p:txBody>
          <a:bodyPr/>
          <a:lstStyle/>
          <a:p>
            <a:endParaRPr lang="en-GB"/>
          </a:p>
        </p:txBody>
      </p:sp>
      <p:sp>
        <p:nvSpPr>
          <p:cNvPr id="7" name="Slayt Numarası Yer Tutucusu 6">
            <a:extLst>
              <a:ext uri="{FF2B5EF4-FFF2-40B4-BE49-F238E27FC236}">
                <a16:creationId xmlns:a16="http://schemas.microsoft.com/office/drawing/2014/main" id="{C6DECD3F-5B54-AD2D-3B39-5BD6EA6F11D1}"/>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746751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13385F-B49F-7931-B697-DB41D087F1C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GB"/>
          </a:p>
        </p:txBody>
      </p:sp>
      <p:sp>
        <p:nvSpPr>
          <p:cNvPr id="3" name="Resim Yer Tutucusu 2">
            <a:extLst>
              <a:ext uri="{FF2B5EF4-FFF2-40B4-BE49-F238E27FC236}">
                <a16:creationId xmlns:a16="http://schemas.microsoft.com/office/drawing/2014/main" id="{A5F6E129-C5F6-0E3A-6921-27F64ED4A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etin Yer Tutucusu 3">
            <a:extLst>
              <a:ext uri="{FF2B5EF4-FFF2-40B4-BE49-F238E27FC236}">
                <a16:creationId xmlns:a16="http://schemas.microsoft.com/office/drawing/2014/main" id="{4CBDA5BE-3D5F-1F1C-63F9-EB7E9F381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6D5AC50-D62B-7415-5084-B219F0261856}"/>
              </a:ext>
            </a:extLst>
          </p:cNvPr>
          <p:cNvSpPr>
            <a:spLocks noGrp="1"/>
          </p:cNvSpPr>
          <p:nvPr>
            <p:ph type="dt" sz="half" idx="10"/>
          </p:nvPr>
        </p:nvSpPr>
        <p:spPr/>
        <p:txBody>
          <a:bodyPr/>
          <a:lstStyle/>
          <a:p>
            <a:fld id="{46D35C55-97E7-4B14-9FCF-7217CF47E57B}" type="datetimeFigureOut">
              <a:rPr lang="en-GB" smtClean="0"/>
              <a:t>12/11/2025</a:t>
            </a:fld>
            <a:endParaRPr lang="en-GB"/>
          </a:p>
        </p:txBody>
      </p:sp>
      <p:sp>
        <p:nvSpPr>
          <p:cNvPr id="6" name="Alt Bilgi Yer Tutucusu 5">
            <a:extLst>
              <a:ext uri="{FF2B5EF4-FFF2-40B4-BE49-F238E27FC236}">
                <a16:creationId xmlns:a16="http://schemas.microsoft.com/office/drawing/2014/main" id="{96B789D1-0870-9E12-F527-B34291852236}"/>
              </a:ext>
            </a:extLst>
          </p:cNvPr>
          <p:cNvSpPr>
            <a:spLocks noGrp="1"/>
          </p:cNvSpPr>
          <p:nvPr>
            <p:ph type="ftr" sz="quarter" idx="11"/>
          </p:nvPr>
        </p:nvSpPr>
        <p:spPr/>
        <p:txBody>
          <a:bodyPr/>
          <a:lstStyle/>
          <a:p>
            <a:endParaRPr lang="en-GB"/>
          </a:p>
        </p:txBody>
      </p:sp>
      <p:sp>
        <p:nvSpPr>
          <p:cNvPr id="7" name="Slayt Numarası Yer Tutucusu 6">
            <a:extLst>
              <a:ext uri="{FF2B5EF4-FFF2-40B4-BE49-F238E27FC236}">
                <a16:creationId xmlns:a16="http://schemas.microsoft.com/office/drawing/2014/main" id="{75E30A5A-CB19-E983-DBA9-3F1AE0BFEE59}"/>
              </a:ext>
            </a:extLst>
          </p:cNvPr>
          <p:cNvSpPr>
            <a:spLocks noGrp="1"/>
          </p:cNvSpPr>
          <p:nvPr>
            <p:ph type="sldNum" sz="quarter" idx="12"/>
          </p:nvPr>
        </p:nvSpPr>
        <p:spPr/>
        <p:txBody>
          <a:bodyPr/>
          <a:lstStyle/>
          <a:p>
            <a:fld id="{F5DB3413-F738-4917-BE5E-5AE58CB2CD77}" type="slidenum">
              <a:rPr lang="en-GB" smtClean="0"/>
              <a:t>‹#›</a:t>
            </a:fld>
            <a:endParaRPr lang="en-GB"/>
          </a:p>
        </p:txBody>
      </p:sp>
    </p:spTree>
    <p:extLst>
      <p:ext uri="{BB962C8B-B14F-4D97-AF65-F5344CB8AC3E}">
        <p14:creationId xmlns:p14="http://schemas.microsoft.com/office/powerpoint/2010/main" val="662826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4A847D9-2046-E742-5EEA-FAC4BD894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GB"/>
          </a:p>
        </p:txBody>
      </p:sp>
      <p:sp>
        <p:nvSpPr>
          <p:cNvPr id="3" name="Metin Yer Tutucusu 2">
            <a:extLst>
              <a:ext uri="{FF2B5EF4-FFF2-40B4-BE49-F238E27FC236}">
                <a16:creationId xmlns:a16="http://schemas.microsoft.com/office/drawing/2014/main" id="{A68E7D7F-1503-AB15-0052-AF326E8F34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4" name="Veri Yer Tutucusu 3">
            <a:extLst>
              <a:ext uri="{FF2B5EF4-FFF2-40B4-BE49-F238E27FC236}">
                <a16:creationId xmlns:a16="http://schemas.microsoft.com/office/drawing/2014/main" id="{AB9F8EC7-794D-169F-DFC1-685D91D479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D35C55-97E7-4B14-9FCF-7217CF47E57B}" type="datetimeFigureOut">
              <a:rPr lang="en-GB" smtClean="0"/>
              <a:t>12/11/2025</a:t>
            </a:fld>
            <a:endParaRPr lang="en-GB"/>
          </a:p>
        </p:txBody>
      </p:sp>
      <p:sp>
        <p:nvSpPr>
          <p:cNvPr id="5" name="Alt Bilgi Yer Tutucusu 4">
            <a:extLst>
              <a:ext uri="{FF2B5EF4-FFF2-40B4-BE49-F238E27FC236}">
                <a16:creationId xmlns:a16="http://schemas.microsoft.com/office/drawing/2014/main" id="{9D6463A0-CE30-1D48-F32A-3242166BC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ayt Numarası Yer Tutucusu 5">
            <a:extLst>
              <a:ext uri="{FF2B5EF4-FFF2-40B4-BE49-F238E27FC236}">
                <a16:creationId xmlns:a16="http://schemas.microsoft.com/office/drawing/2014/main" id="{C1427128-6892-D28C-B7E4-1CB5266DB3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DB3413-F738-4917-BE5E-5AE58CB2CD77}" type="slidenum">
              <a:rPr lang="en-GB" smtClean="0"/>
              <a:t>‹#›</a:t>
            </a:fld>
            <a:endParaRPr lang="en-GB"/>
          </a:p>
        </p:txBody>
      </p:sp>
    </p:spTree>
    <p:extLst>
      <p:ext uri="{BB962C8B-B14F-4D97-AF65-F5344CB8AC3E}">
        <p14:creationId xmlns:p14="http://schemas.microsoft.com/office/powerpoint/2010/main" val="3969952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video" Target="https://www.youtube.com/embed/t6EPmWtP7Ac?feature=oembed" TargetMode="External"/><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kwS_D4jWfps?feature=oembe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98DE6C-894A-A089-F03B-383B4309B1D9}"/>
              </a:ext>
            </a:extLst>
          </p:cNvPr>
          <p:cNvSpPr>
            <a:spLocks noGrp="1"/>
          </p:cNvSpPr>
          <p:nvPr>
            <p:ph type="ctrTitle"/>
          </p:nvPr>
        </p:nvSpPr>
        <p:spPr/>
        <p:txBody>
          <a:bodyPr>
            <a:normAutofit/>
          </a:bodyPr>
          <a:lstStyle/>
          <a:p>
            <a:r>
              <a:rPr lang="en-GB" sz="2700" dirty="0"/>
              <a:t>FGCT5002: The Conscious Practitioner 25/26</a:t>
            </a:r>
            <a:br>
              <a:rPr lang="en-GB" dirty="0"/>
            </a:br>
            <a:r>
              <a:rPr lang="en-GB" dirty="0"/>
              <a:t>Fandom and Fan Cultures</a:t>
            </a:r>
          </a:p>
        </p:txBody>
      </p:sp>
      <p:sp>
        <p:nvSpPr>
          <p:cNvPr id="3" name="Alt Başlık 2">
            <a:extLst>
              <a:ext uri="{FF2B5EF4-FFF2-40B4-BE49-F238E27FC236}">
                <a16:creationId xmlns:a16="http://schemas.microsoft.com/office/drawing/2014/main" id="{C877CB7E-019E-4F0C-622B-D25B927306A0}"/>
              </a:ext>
            </a:extLst>
          </p:cNvPr>
          <p:cNvSpPr>
            <a:spLocks noGrp="1"/>
          </p:cNvSpPr>
          <p:nvPr>
            <p:ph type="subTitle" idx="1"/>
          </p:nvPr>
        </p:nvSpPr>
        <p:spPr/>
        <p:txBody>
          <a:bodyPr/>
          <a:lstStyle/>
          <a:p>
            <a:r>
              <a:rPr lang="en-US" dirty="0"/>
              <a:t>D</a:t>
            </a:r>
            <a:r>
              <a:rPr lang="en-GB" dirty="0"/>
              <a:t>r Digdem Sezen</a:t>
            </a:r>
          </a:p>
        </p:txBody>
      </p:sp>
    </p:spTree>
    <p:extLst>
      <p:ext uri="{BB962C8B-B14F-4D97-AF65-F5344CB8AC3E}">
        <p14:creationId xmlns:p14="http://schemas.microsoft.com/office/powerpoint/2010/main" val="2912812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85AFF9-6F60-F45A-5F74-8E2CA122752D}"/>
              </a:ext>
            </a:extLst>
          </p:cNvPr>
          <p:cNvSpPr>
            <a:spLocks noGrp="1"/>
          </p:cNvSpPr>
          <p:nvPr>
            <p:ph type="title"/>
          </p:nvPr>
        </p:nvSpPr>
        <p:spPr/>
        <p:txBody>
          <a:bodyPr/>
          <a:lstStyle/>
          <a:p>
            <a:r>
              <a:rPr lang="en-GB" dirty="0"/>
              <a:t>Active audience</a:t>
            </a:r>
          </a:p>
        </p:txBody>
      </p:sp>
      <p:sp>
        <p:nvSpPr>
          <p:cNvPr id="3" name="İçerik Yer Tutucusu 2">
            <a:extLst>
              <a:ext uri="{FF2B5EF4-FFF2-40B4-BE49-F238E27FC236}">
                <a16:creationId xmlns:a16="http://schemas.microsoft.com/office/drawing/2014/main" id="{8793FD6F-F47A-11B0-69DC-57E002DB23A3}"/>
              </a:ext>
            </a:extLst>
          </p:cNvPr>
          <p:cNvSpPr>
            <a:spLocks noGrp="1"/>
          </p:cNvSpPr>
          <p:nvPr>
            <p:ph idx="1"/>
          </p:nvPr>
        </p:nvSpPr>
        <p:spPr>
          <a:xfrm>
            <a:off x="838200" y="1855544"/>
            <a:ext cx="5867400" cy="4351338"/>
          </a:xfrm>
        </p:spPr>
        <p:txBody>
          <a:bodyPr>
            <a:normAutofit fontScale="92500" lnSpcReduction="10000"/>
          </a:bodyPr>
          <a:lstStyle/>
          <a:p>
            <a:r>
              <a:rPr lang="en-GB" dirty="0"/>
              <a:t>Active audience theory argues that media audiences do not just receive information passively but are actively involved, often unconsciously, in making sense of the message within their personal and social contexts.</a:t>
            </a:r>
          </a:p>
          <a:p>
            <a:r>
              <a:rPr lang="en-GB" dirty="0"/>
              <a:t>Decoding of a media message may therefore be influenced by such things as family background, beliefs, values, culture, interests, education and experiences.</a:t>
            </a:r>
          </a:p>
          <a:p>
            <a:pPr marL="0" indent="0" algn="r">
              <a:buNone/>
            </a:pPr>
            <a:r>
              <a:rPr lang="en-GB" dirty="0"/>
              <a:t>David Morley, 1993</a:t>
            </a:r>
          </a:p>
        </p:txBody>
      </p:sp>
      <p:pic>
        <p:nvPicPr>
          <p:cNvPr id="5" name="Resim 4">
            <a:extLst>
              <a:ext uri="{FF2B5EF4-FFF2-40B4-BE49-F238E27FC236}">
                <a16:creationId xmlns:a16="http://schemas.microsoft.com/office/drawing/2014/main" id="{DD49FB2F-D388-289F-8803-9FE0F1E76563}"/>
              </a:ext>
            </a:extLst>
          </p:cNvPr>
          <p:cNvPicPr>
            <a:picLocks noChangeAspect="1"/>
          </p:cNvPicPr>
          <p:nvPr/>
        </p:nvPicPr>
        <p:blipFill>
          <a:blip r:embed="rId2"/>
          <a:stretch>
            <a:fillRect/>
          </a:stretch>
        </p:blipFill>
        <p:spPr>
          <a:xfrm>
            <a:off x="7992530" y="1027906"/>
            <a:ext cx="3361270" cy="5343832"/>
          </a:xfrm>
          <a:prstGeom prst="rect">
            <a:avLst/>
          </a:prstGeom>
        </p:spPr>
      </p:pic>
    </p:spTree>
    <p:extLst>
      <p:ext uri="{BB962C8B-B14F-4D97-AF65-F5344CB8AC3E}">
        <p14:creationId xmlns:p14="http://schemas.microsoft.com/office/powerpoint/2010/main" val="2861306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CFBA91-544D-8696-0B77-897D89667A0A}"/>
              </a:ext>
            </a:extLst>
          </p:cNvPr>
          <p:cNvSpPr>
            <a:spLocks noGrp="1"/>
          </p:cNvSpPr>
          <p:nvPr>
            <p:ph type="title"/>
          </p:nvPr>
        </p:nvSpPr>
        <p:spPr/>
        <p:txBody>
          <a:bodyPr/>
          <a:lstStyle/>
          <a:p>
            <a:r>
              <a:rPr lang="en-GB" dirty="0"/>
              <a:t>Reading as poaching</a:t>
            </a:r>
          </a:p>
        </p:txBody>
      </p:sp>
      <p:sp>
        <p:nvSpPr>
          <p:cNvPr id="3" name="İçerik Yer Tutucusu 2">
            <a:extLst>
              <a:ext uri="{FF2B5EF4-FFF2-40B4-BE49-F238E27FC236}">
                <a16:creationId xmlns:a16="http://schemas.microsoft.com/office/drawing/2014/main" id="{22257173-6BE9-1E08-B075-36F93BF09E92}"/>
              </a:ext>
            </a:extLst>
          </p:cNvPr>
          <p:cNvSpPr>
            <a:spLocks noGrp="1"/>
          </p:cNvSpPr>
          <p:nvPr>
            <p:ph idx="1"/>
          </p:nvPr>
        </p:nvSpPr>
        <p:spPr>
          <a:xfrm>
            <a:off x="838200" y="1766632"/>
            <a:ext cx="6526161" cy="4351338"/>
          </a:xfrm>
        </p:spPr>
        <p:txBody>
          <a:bodyPr>
            <a:normAutofit fontScale="70000" lnSpcReduction="20000"/>
          </a:bodyPr>
          <a:lstStyle/>
          <a:p>
            <a:r>
              <a:rPr lang="en-GB" dirty="0"/>
              <a:t>Reading is a foundational mode of modern consumption, and therefore, of everyday life. </a:t>
            </a:r>
          </a:p>
          <a:p>
            <a:r>
              <a:rPr lang="en-GB" dirty="0"/>
              <a:t>Consumption is not a passive act determined by systems of production. </a:t>
            </a:r>
          </a:p>
          <a:p>
            <a:r>
              <a:rPr lang="en-GB" dirty="0"/>
              <a:t>Everyday life works as a process of poaching on the territory of others, using the rules and products that already exist in culture in a way that is influenced, but never wholly determined, by those rules and products.</a:t>
            </a:r>
          </a:p>
          <a:p>
            <a:r>
              <a:rPr lang="en-GB" dirty="0"/>
              <a:t>Reading as an everyday practice also becomes a field for poaching. </a:t>
            </a:r>
          </a:p>
          <a:p>
            <a:r>
              <a:rPr lang="en-GB" dirty="0"/>
              <a:t>In this context the reader is perceived as an active and creative participant of the reading process. </a:t>
            </a:r>
          </a:p>
          <a:p>
            <a:r>
              <a:rPr lang="en-GB" dirty="0"/>
              <a:t>Those who create some meaning can never be aware that it would be decoded in one possible way. </a:t>
            </a:r>
          </a:p>
          <a:p>
            <a:pPr marL="0" indent="0" algn="r">
              <a:buNone/>
            </a:pPr>
            <a:r>
              <a:rPr lang="en-GB" dirty="0"/>
              <a:t>Michel de </a:t>
            </a:r>
            <a:r>
              <a:rPr lang="en-GB" dirty="0" err="1"/>
              <a:t>Certeau</a:t>
            </a:r>
            <a:r>
              <a:rPr lang="en-GB" dirty="0"/>
              <a:t>, 1984</a:t>
            </a:r>
          </a:p>
        </p:txBody>
      </p:sp>
      <p:pic>
        <p:nvPicPr>
          <p:cNvPr id="4" name="Resim 3">
            <a:extLst>
              <a:ext uri="{FF2B5EF4-FFF2-40B4-BE49-F238E27FC236}">
                <a16:creationId xmlns:a16="http://schemas.microsoft.com/office/drawing/2014/main" id="{EAFED160-816C-CF2D-68F0-3DE8597887D0}"/>
              </a:ext>
            </a:extLst>
          </p:cNvPr>
          <p:cNvPicPr>
            <a:picLocks noChangeAspect="1"/>
          </p:cNvPicPr>
          <p:nvPr/>
        </p:nvPicPr>
        <p:blipFill>
          <a:blip r:embed="rId2"/>
          <a:stretch>
            <a:fillRect/>
          </a:stretch>
        </p:blipFill>
        <p:spPr>
          <a:xfrm>
            <a:off x="8346665" y="1027906"/>
            <a:ext cx="3176742" cy="4955718"/>
          </a:xfrm>
          <a:prstGeom prst="rect">
            <a:avLst/>
          </a:prstGeom>
        </p:spPr>
      </p:pic>
    </p:spTree>
    <p:extLst>
      <p:ext uri="{BB962C8B-B14F-4D97-AF65-F5344CB8AC3E}">
        <p14:creationId xmlns:p14="http://schemas.microsoft.com/office/powerpoint/2010/main" val="3312062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383746-2492-BC5E-BA75-DFB0163AEE1F}"/>
              </a:ext>
            </a:extLst>
          </p:cNvPr>
          <p:cNvSpPr>
            <a:spLocks noGrp="1"/>
          </p:cNvSpPr>
          <p:nvPr>
            <p:ph type="title"/>
          </p:nvPr>
        </p:nvSpPr>
        <p:spPr/>
        <p:txBody>
          <a:bodyPr/>
          <a:lstStyle/>
          <a:p>
            <a:r>
              <a:rPr lang="en-US" dirty="0"/>
              <a:t>Fandom &amp; </a:t>
            </a:r>
            <a:r>
              <a:rPr lang="en-GB" dirty="0">
                <a:solidFill>
                  <a:prstClr val="black"/>
                </a:solidFill>
                <a:latin typeface="Calibri" panose="020F0502020204030204"/>
              </a:rPr>
              <a:t>Shadow cultural economy</a:t>
            </a:r>
            <a:endParaRPr lang="en-GB" dirty="0"/>
          </a:p>
        </p:txBody>
      </p:sp>
      <p:sp>
        <p:nvSpPr>
          <p:cNvPr id="3" name="İçerik Yer Tutucusu 2">
            <a:extLst>
              <a:ext uri="{FF2B5EF4-FFF2-40B4-BE49-F238E27FC236}">
                <a16:creationId xmlns:a16="http://schemas.microsoft.com/office/drawing/2014/main" id="{B34FDC7C-B1E4-E42D-A9B8-29168E6DE2F4}"/>
              </a:ext>
            </a:extLst>
          </p:cNvPr>
          <p:cNvSpPr>
            <a:spLocks noGrp="1"/>
          </p:cNvSpPr>
          <p:nvPr>
            <p:ph idx="1"/>
          </p:nvPr>
        </p:nvSpPr>
        <p:spPr>
          <a:xfrm>
            <a:off x="838199" y="1741892"/>
            <a:ext cx="7812345" cy="5032534"/>
          </a:xfrm>
        </p:spPr>
        <p:txBody>
          <a:bodyPr>
            <a:noAutofit/>
          </a:bodyPr>
          <a:lstStyle/>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Fandom is a common feature of popular culture in industrial societies. </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selects from the repertoire of mass-produced and mass-distributed entertainment certain performers, narratives or genres and takes them into the culture of a self-selected fraction of the people. </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They are then reworked into an intensely pleasurable, intensely signifying popular culture that is both similar to, yet significantly different from, the culture of more ‘normal’ popular audiences. </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All popular audiences engage in varying degrees of semiotic productivity, producing meanings and pleasures that pertain to their social situation out of the products of the culture industries. </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But fans often turn this semiotic productivity into some form of textual production that can circulate among – and thus help to define – the fan community. </a:t>
            </a:r>
          </a:p>
          <a:p>
            <a:pPr>
              <a:lnSpc>
                <a:spcPct val="100000"/>
              </a:lnSpc>
              <a:spcBef>
                <a:spcPts val="0"/>
              </a:spcBef>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Fans create a fan culture with its own systems of production and distribution</a:t>
            </a:r>
            <a:r>
              <a:rPr lang="en-GB" sz="1800" dirty="0">
                <a:solidFill>
                  <a:prstClr val="black"/>
                </a:solidFill>
                <a:latin typeface="Calibri" panose="020F0502020204030204"/>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‘shadow cultural economy’ that lies outside that of the cultural industries, yet shares features with them which more normal popular culture lacks. </a:t>
            </a:r>
          </a:p>
          <a:p>
            <a:pPr marL="0" indent="0" algn="r">
              <a:buNone/>
            </a:pPr>
            <a:r>
              <a:rPr lang="en-GB" sz="1800" dirty="0">
                <a:solidFill>
                  <a:prstClr val="black"/>
                </a:solidFill>
                <a:latin typeface="Calibri" panose="020F0502020204030204"/>
              </a:rPr>
              <a:t>John Fiske, 1992</a:t>
            </a:r>
            <a:endParaRPr lang="en-GB" sz="1800" dirty="0"/>
          </a:p>
        </p:txBody>
      </p:sp>
      <p:pic>
        <p:nvPicPr>
          <p:cNvPr id="4" name="Resim 3">
            <a:extLst>
              <a:ext uri="{FF2B5EF4-FFF2-40B4-BE49-F238E27FC236}">
                <a16:creationId xmlns:a16="http://schemas.microsoft.com/office/drawing/2014/main" id="{E46BB237-969D-2728-807C-189470D25770}"/>
              </a:ext>
            </a:extLst>
          </p:cNvPr>
          <p:cNvPicPr>
            <a:picLocks noChangeAspect="1"/>
          </p:cNvPicPr>
          <p:nvPr/>
        </p:nvPicPr>
        <p:blipFill>
          <a:blip r:embed="rId2"/>
          <a:stretch>
            <a:fillRect/>
          </a:stretch>
        </p:blipFill>
        <p:spPr>
          <a:xfrm>
            <a:off x="8650545" y="1919130"/>
            <a:ext cx="2627056" cy="4174100"/>
          </a:xfrm>
          <a:prstGeom prst="rect">
            <a:avLst/>
          </a:prstGeom>
        </p:spPr>
      </p:pic>
    </p:spTree>
    <p:extLst>
      <p:ext uri="{BB962C8B-B14F-4D97-AF65-F5344CB8AC3E}">
        <p14:creationId xmlns:p14="http://schemas.microsoft.com/office/powerpoint/2010/main" val="4148341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4D4001-637A-225A-B9BD-A69E6EA54BF5}"/>
              </a:ext>
            </a:extLst>
          </p:cNvPr>
          <p:cNvSpPr>
            <a:spLocks noGrp="1"/>
          </p:cNvSpPr>
          <p:nvPr>
            <p:ph type="title"/>
          </p:nvPr>
        </p:nvSpPr>
        <p:spPr/>
        <p:txBody>
          <a:bodyPr>
            <a:normAutofit/>
          </a:bodyPr>
          <a:lstStyle/>
          <a:p>
            <a:r>
              <a:rPr lang="en-US" sz="3600" dirty="0"/>
              <a:t>Circulation between regular and shadow economies</a:t>
            </a:r>
            <a:endParaRPr lang="en-GB" sz="3600" dirty="0"/>
          </a:p>
        </p:txBody>
      </p:sp>
      <p:sp>
        <p:nvSpPr>
          <p:cNvPr id="3" name="İçerik Yer Tutucusu 2">
            <a:extLst>
              <a:ext uri="{FF2B5EF4-FFF2-40B4-BE49-F238E27FC236}">
                <a16:creationId xmlns:a16="http://schemas.microsoft.com/office/drawing/2014/main" id="{F62BBE57-67D7-B5F1-6992-9ED9FE6BE22A}"/>
              </a:ext>
            </a:extLst>
          </p:cNvPr>
          <p:cNvSpPr>
            <a:spLocks noGrp="1"/>
          </p:cNvSpPr>
          <p:nvPr>
            <p:ph idx="1"/>
          </p:nvPr>
        </p:nvSpPr>
        <p:spPr/>
        <p:txBody>
          <a:bodyPr/>
          <a:lstStyle/>
          <a:p>
            <a:endParaRPr lang="en-GB" dirty="0"/>
          </a:p>
        </p:txBody>
      </p:sp>
      <p:pic>
        <p:nvPicPr>
          <p:cNvPr id="4" name="pasted-image.pdf">
            <a:extLst>
              <a:ext uri="{FF2B5EF4-FFF2-40B4-BE49-F238E27FC236}">
                <a16:creationId xmlns:a16="http://schemas.microsoft.com/office/drawing/2014/main" id="{415AA2C2-33DC-5819-75F0-95C0702D8427}"/>
              </a:ext>
            </a:extLst>
          </p:cNvPr>
          <p:cNvPicPr/>
          <p:nvPr/>
        </p:nvPicPr>
        <p:blipFill>
          <a:blip r:embed="rId2"/>
          <a:stretch>
            <a:fillRect/>
          </a:stretch>
        </p:blipFill>
        <p:spPr>
          <a:xfrm>
            <a:off x="439735" y="2003255"/>
            <a:ext cx="3368740" cy="3198659"/>
          </a:xfrm>
          <a:prstGeom prst="rect">
            <a:avLst/>
          </a:prstGeom>
          <a:ln w="12700">
            <a:solidFill>
              <a:schemeClr val="tx1"/>
            </a:solidFill>
            <a:miter lim="400000"/>
          </a:ln>
        </p:spPr>
      </p:pic>
      <p:pic>
        <p:nvPicPr>
          <p:cNvPr id="5" name="pasted-image.pdf">
            <a:extLst>
              <a:ext uri="{FF2B5EF4-FFF2-40B4-BE49-F238E27FC236}">
                <a16:creationId xmlns:a16="http://schemas.microsoft.com/office/drawing/2014/main" id="{D62A01C7-EF95-07D3-6513-DF68257FDFFE}"/>
              </a:ext>
            </a:extLst>
          </p:cNvPr>
          <p:cNvPicPr/>
          <p:nvPr/>
        </p:nvPicPr>
        <p:blipFill>
          <a:blip r:embed="rId3"/>
          <a:stretch>
            <a:fillRect/>
          </a:stretch>
        </p:blipFill>
        <p:spPr>
          <a:xfrm>
            <a:off x="3930770" y="3613105"/>
            <a:ext cx="552339" cy="368227"/>
          </a:xfrm>
          <a:prstGeom prst="rect">
            <a:avLst/>
          </a:prstGeom>
          <a:ln w="12700">
            <a:miter lim="400000"/>
          </a:ln>
        </p:spPr>
      </p:pic>
      <p:pic>
        <p:nvPicPr>
          <p:cNvPr id="6" name="pasted-image.pdf">
            <a:extLst>
              <a:ext uri="{FF2B5EF4-FFF2-40B4-BE49-F238E27FC236}">
                <a16:creationId xmlns:a16="http://schemas.microsoft.com/office/drawing/2014/main" id="{B3852CA1-93E6-79D5-D19C-C23208D43CC4}"/>
              </a:ext>
            </a:extLst>
          </p:cNvPr>
          <p:cNvPicPr/>
          <p:nvPr/>
        </p:nvPicPr>
        <p:blipFill>
          <a:blip r:embed="rId4"/>
          <a:stretch>
            <a:fillRect/>
          </a:stretch>
        </p:blipFill>
        <p:spPr>
          <a:xfrm>
            <a:off x="4650626" y="2613652"/>
            <a:ext cx="3458507" cy="2356611"/>
          </a:xfrm>
          <a:prstGeom prst="rect">
            <a:avLst/>
          </a:prstGeom>
          <a:ln w="12700">
            <a:solidFill>
              <a:schemeClr val="tx1"/>
            </a:solidFill>
            <a:miter lim="400000"/>
          </a:ln>
        </p:spPr>
      </p:pic>
      <p:pic>
        <p:nvPicPr>
          <p:cNvPr id="7" name="pasted-image.pdf">
            <a:extLst>
              <a:ext uri="{FF2B5EF4-FFF2-40B4-BE49-F238E27FC236}">
                <a16:creationId xmlns:a16="http://schemas.microsoft.com/office/drawing/2014/main" id="{C03B3F19-0C02-D47B-9314-52C503D25175}"/>
              </a:ext>
            </a:extLst>
          </p:cNvPr>
          <p:cNvPicPr/>
          <p:nvPr/>
        </p:nvPicPr>
        <p:blipFill>
          <a:blip r:embed="rId5"/>
          <a:stretch>
            <a:fillRect/>
          </a:stretch>
        </p:blipFill>
        <p:spPr>
          <a:xfrm>
            <a:off x="8276650" y="3602585"/>
            <a:ext cx="552339" cy="378747"/>
          </a:xfrm>
          <a:prstGeom prst="rect">
            <a:avLst/>
          </a:prstGeom>
          <a:ln w="12700">
            <a:miter lim="400000"/>
          </a:ln>
        </p:spPr>
      </p:pic>
      <p:pic>
        <p:nvPicPr>
          <p:cNvPr id="8" name="pasted-image.pdf">
            <a:extLst>
              <a:ext uri="{FF2B5EF4-FFF2-40B4-BE49-F238E27FC236}">
                <a16:creationId xmlns:a16="http://schemas.microsoft.com/office/drawing/2014/main" id="{73E60B0E-4673-AEEA-DF07-8383D21A1A4F}"/>
              </a:ext>
            </a:extLst>
          </p:cNvPr>
          <p:cNvPicPr/>
          <p:nvPr/>
        </p:nvPicPr>
        <p:blipFill>
          <a:blip r:embed="rId6"/>
          <a:stretch>
            <a:fillRect/>
          </a:stretch>
        </p:blipFill>
        <p:spPr>
          <a:xfrm>
            <a:off x="8996506" y="2108129"/>
            <a:ext cx="2437212" cy="3303533"/>
          </a:xfrm>
          <a:prstGeom prst="rect">
            <a:avLst/>
          </a:prstGeom>
          <a:ln w="12700">
            <a:solidFill>
              <a:schemeClr val="tx1"/>
            </a:solidFill>
            <a:miter lim="400000"/>
          </a:ln>
        </p:spPr>
      </p:pic>
    </p:spTree>
    <p:extLst>
      <p:ext uri="{BB962C8B-B14F-4D97-AF65-F5344CB8AC3E}">
        <p14:creationId xmlns:p14="http://schemas.microsoft.com/office/powerpoint/2010/main" val="57797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A1F6-26C7-DD87-79AA-A897C421DECD}"/>
              </a:ext>
            </a:extLst>
          </p:cNvPr>
          <p:cNvSpPr>
            <a:spLocks noGrp="1"/>
          </p:cNvSpPr>
          <p:nvPr>
            <p:ph type="title"/>
          </p:nvPr>
        </p:nvSpPr>
        <p:spPr/>
        <p:txBody>
          <a:bodyPr/>
          <a:lstStyle/>
          <a:p>
            <a:r>
              <a:rPr lang="en-GB" sz="4400" dirty="0">
                <a:latin typeface="Arial" pitchFamily="34" charset="0"/>
                <a:cs typeface="Arial" pitchFamily="34" charset="0"/>
              </a:rPr>
              <a:t>Textual Poachers</a:t>
            </a:r>
            <a:endParaRPr lang="en-GB" dirty="0"/>
          </a:p>
        </p:txBody>
      </p:sp>
      <p:sp>
        <p:nvSpPr>
          <p:cNvPr id="3" name="Content Placeholder 2">
            <a:extLst>
              <a:ext uri="{FF2B5EF4-FFF2-40B4-BE49-F238E27FC236}">
                <a16:creationId xmlns:a16="http://schemas.microsoft.com/office/drawing/2014/main" id="{28E41489-609C-569F-E190-FA87712002BE}"/>
              </a:ext>
            </a:extLst>
          </p:cNvPr>
          <p:cNvSpPr>
            <a:spLocks noGrp="1"/>
          </p:cNvSpPr>
          <p:nvPr>
            <p:ph idx="1"/>
          </p:nvPr>
        </p:nvSpPr>
        <p:spPr>
          <a:xfrm>
            <a:off x="908883" y="1667669"/>
            <a:ext cx="5257800" cy="4667250"/>
          </a:xfrm>
        </p:spPr>
        <p:txBody>
          <a:bodyPr>
            <a:normAutofit fontScale="92500" lnSpcReduction="20000"/>
          </a:bodyPr>
          <a:lstStyle/>
          <a:p>
            <a:pPr eaLnBrk="1" hangingPunct="1"/>
            <a:r>
              <a:rPr lang="en-GB" dirty="0">
                <a:latin typeface="Arial" pitchFamily="34" charset="0"/>
                <a:cs typeface="Arial" pitchFamily="34" charset="0"/>
              </a:rPr>
              <a:t>Fans in position of cultural marginality and social weakness.</a:t>
            </a:r>
          </a:p>
          <a:p>
            <a:pPr eaLnBrk="1" hangingPunct="1"/>
            <a:r>
              <a:rPr lang="en-GB" dirty="0">
                <a:latin typeface="Arial" pitchFamily="34" charset="0"/>
                <a:cs typeface="Arial" pitchFamily="34" charset="0"/>
              </a:rPr>
              <a:t>Culture industry strong and powerful.</a:t>
            </a:r>
          </a:p>
          <a:p>
            <a:pPr eaLnBrk="1" hangingPunct="1"/>
            <a:r>
              <a:rPr lang="en-GB" dirty="0">
                <a:latin typeface="Arial" pitchFamily="34" charset="0"/>
                <a:cs typeface="Arial" pitchFamily="34" charset="0"/>
              </a:rPr>
              <a:t>Fans appropriation mass-produced texts for own ends, cultural production, social interaction.</a:t>
            </a:r>
          </a:p>
          <a:p>
            <a:pPr eaLnBrk="1" hangingPunct="1"/>
            <a:r>
              <a:rPr lang="en-GB" dirty="0">
                <a:latin typeface="Arial" pitchFamily="34" charset="0"/>
                <a:cs typeface="Arial" pitchFamily="34" charset="0"/>
              </a:rPr>
              <a:t>Fans are poachers who get to keep what they take and use their plundered goods as the foundation for the construction of alternative cultural community.</a:t>
            </a:r>
          </a:p>
          <a:p>
            <a:pPr marL="0" indent="0" algn="r" eaLnBrk="1" hangingPunct="1">
              <a:buNone/>
            </a:pPr>
            <a:r>
              <a:rPr lang="en-GB" dirty="0"/>
              <a:t>Henry Jenkins, 1992 </a:t>
            </a:r>
          </a:p>
        </p:txBody>
      </p:sp>
      <p:pic>
        <p:nvPicPr>
          <p:cNvPr id="4" name="Picture 2" descr="http://upload.wikimedia.org/wikipedia/commons/thumb/8/85/William_Hemsley_The_young_poacher_1874.jpg/379px-William_Hemsley_The_young_poacher_1874.jpg">
            <a:extLst>
              <a:ext uri="{FF2B5EF4-FFF2-40B4-BE49-F238E27FC236}">
                <a16:creationId xmlns:a16="http://schemas.microsoft.com/office/drawing/2014/main" id="{7AA80313-A459-E884-AA56-4A0609268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239" y="813159"/>
            <a:ext cx="2776682" cy="35093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84C82274-4A57-16DA-67AF-F51717047285}"/>
              </a:ext>
            </a:extLst>
          </p:cNvPr>
          <p:cNvPicPr>
            <a:picLocks noChangeAspect="1"/>
          </p:cNvPicPr>
          <p:nvPr/>
        </p:nvPicPr>
        <p:blipFill>
          <a:blip r:embed="rId3"/>
          <a:stretch>
            <a:fillRect/>
          </a:stretch>
        </p:blipFill>
        <p:spPr>
          <a:xfrm>
            <a:off x="6607278" y="3716158"/>
            <a:ext cx="5485817" cy="2411208"/>
          </a:xfrm>
          <a:prstGeom prst="rect">
            <a:avLst/>
          </a:prstGeom>
          <a:ln>
            <a:solidFill>
              <a:schemeClr val="tx1"/>
            </a:solidFill>
          </a:ln>
        </p:spPr>
      </p:pic>
    </p:spTree>
    <p:extLst>
      <p:ext uri="{BB962C8B-B14F-4D97-AF65-F5344CB8AC3E}">
        <p14:creationId xmlns:p14="http://schemas.microsoft.com/office/powerpoint/2010/main" val="2737288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ED06-7963-8C91-234A-D6BD9F36D384}"/>
              </a:ext>
            </a:extLst>
          </p:cNvPr>
          <p:cNvSpPr>
            <a:spLocks noGrp="1"/>
          </p:cNvSpPr>
          <p:nvPr>
            <p:ph type="title"/>
          </p:nvPr>
        </p:nvSpPr>
        <p:spPr/>
        <p:txBody>
          <a:bodyPr/>
          <a:lstStyle/>
          <a:p>
            <a:r>
              <a:rPr lang="en-US" dirty="0"/>
              <a:t>Fan fiction as textual poaching</a:t>
            </a:r>
            <a:endParaRPr lang="en-GB" dirty="0"/>
          </a:p>
        </p:txBody>
      </p:sp>
      <p:sp>
        <p:nvSpPr>
          <p:cNvPr id="3" name="Content Placeholder 2">
            <a:extLst>
              <a:ext uri="{FF2B5EF4-FFF2-40B4-BE49-F238E27FC236}">
                <a16:creationId xmlns:a16="http://schemas.microsoft.com/office/drawing/2014/main" id="{32BB3E05-D90B-B899-4147-574E4E428F6A}"/>
              </a:ext>
            </a:extLst>
          </p:cNvPr>
          <p:cNvSpPr>
            <a:spLocks noGrp="1"/>
          </p:cNvSpPr>
          <p:nvPr>
            <p:ph idx="1"/>
          </p:nvPr>
        </p:nvSpPr>
        <p:spPr>
          <a:xfrm>
            <a:off x="838200" y="1825625"/>
            <a:ext cx="5080819" cy="4351338"/>
          </a:xfrm>
        </p:spPr>
        <p:txBody>
          <a:bodyPr>
            <a:normAutofit lnSpcReduction="10000"/>
          </a:bodyPr>
          <a:lstStyle/>
          <a:p>
            <a:pPr eaLnBrk="1" hangingPunct="1">
              <a:lnSpc>
                <a:spcPct val="100000"/>
              </a:lnSpc>
              <a:spcBef>
                <a:spcPts val="0"/>
              </a:spcBef>
            </a:pPr>
            <a:r>
              <a:rPr lang="en-GB" dirty="0">
                <a:latin typeface="Arial" pitchFamily="34" charset="0"/>
                <a:cs typeface="Arial" pitchFamily="34" charset="0"/>
              </a:rPr>
              <a:t>Ordinary fans writing stories about favourite TV show characters.</a:t>
            </a:r>
          </a:p>
          <a:p>
            <a:pPr eaLnBrk="1" hangingPunct="1">
              <a:lnSpc>
                <a:spcPct val="100000"/>
              </a:lnSpc>
              <a:spcBef>
                <a:spcPts val="0"/>
              </a:spcBef>
            </a:pPr>
            <a:r>
              <a:rPr lang="en-GB" dirty="0">
                <a:latin typeface="Arial" pitchFamily="34" charset="0"/>
                <a:cs typeface="Arial" pitchFamily="34" charset="0"/>
              </a:rPr>
              <a:t>These are distributed through post, fanzines, internet websites.</a:t>
            </a:r>
          </a:p>
          <a:p>
            <a:pPr eaLnBrk="1" hangingPunct="1">
              <a:lnSpc>
                <a:spcPct val="100000"/>
              </a:lnSpc>
              <a:spcBef>
                <a:spcPts val="0"/>
              </a:spcBef>
            </a:pPr>
            <a:r>
              <a:rPr lang="en-GB" dirty="0">
                <a:latin typeface="Arial" pitchFamily="34" charset="0"/>
                <a:cs typeface="Arial" pitchFamily="34" charset="0"/>
              </a:rPr>
              <a:t>They detail backstories, expand characters, and develop sexuality.</a:t>
            </a:r>
          </a:p>
          <a:p>
            <a:pPr eaLnBrk="1" hangingPunct="1">
              <a:lnSpc>
                <a:spcPct val="100000"/>
              </a:lnSpc>
              <a:spcBef>
                <a:spcPts val="0"/>
              </a:spcBef>
            </a:pPr>
            <a:r>
              <a:rPr lang="en-GB" dirty="0">
                <a:latin typeface="Arial" pitchFamily="34" charset="0"/>
                <a:cs typeface="Arial" pitchFamily="34" charset="0"/>
              </a:rPr>
              <a:t>Fan fiction subverts/develops original texts</a:t>
            </a:r>
          </a:p>
          <a:p>
            <a:pPr>
              <a:lnSpc>
                <a:spcPct val="100000"/>
              </a:lnSpc>
              <a:spcBef>
                <a:spcPts val="0"/>
              </a:spcBef>
            </a:pPr>
            <a:endParaRPr lang="en-GB" dirty="0"/>
          </a:p>
        </p:txBody>
      </p:sp>
      <p:pic>
        <p:nvPicPr>
          <p:cNvPr id="6" name="Resim 5">
            <a:extLst>
              <a:ext uri="{FF2B5EF4-FFF2-40B4-BE49-F238E27FC236}">
                <a16:creationId xmlns:a16="http://schemas.microsoft.com/office/drawing/2014/main" id="{1DE60AF2-45CB-E419-9E13-11E415579913}"/>
              </a:ext>
            </a:extLst>
          </p:cNvPr>
          <p:cNvPicPr>
            <a:picLocks noChangeAspect="1"/>
          </p:cNvPicPr>
          <p:nvPr/>
        </p:nvPicPr>
        <p:blipFill>
          <a:blip r:embed="rId2"/>
          <a:stretch>
            <a:fillRect/>
          </a:stretch>
        </p:blipFill>
        <p:spPr>
          <a:xfrm>
            <a:off x="8878829" y="2629643"/>
            <a:ext cx="3123601" cy="4065639"/>
          </a:xfrm>
          <a:prstGeom prst="rect">
            <a:avLst/>
          </a:prstGeom>
          <a:ln>
            <a:solidFill>
              <a:schemeClr val="tx1"/>
            </a:solidFill>
          </a:ln>
        </p:spPr>
      </p:pic>
      <p:pic>
        <p:nvPicPr>
          <p:cNvPr id="4" name="Picture 2" descr="http://www.creationent.com/images/O-MISC73.jpg">
            <a:extLst>
              <a:ext uri="{FF2B5EF4-FFF2-40B4-BE49-F238E27FC236}">
                <a16:creationId xmlns:a16="http://schemas.microsoft.com/office/drawing/2014/main" id="{2FCAABA4-5CE4-DF93-9EA2-3F73394CD96A}"/>
              </a:ext>
            </a:extLst>
          </p:cNvPr>
          <p:cNvPicPr>
            <a:picLocks noChangeAspect="1" noChangeArrowheads="1"/>
          </p:cNvPicPr>
          <p:nvPr/>
        </p:nvPicPr>
        <p:blipFill>
          <a:blip r:embed="rId3"/>
          <a:srcRect/>
          <a:stretch>
            <a:fillRect/>
          </a:stretch>
        </p:blipFill>
        <p:spPr bwMode="auto">
          <a:xfrm>
            <a:off x="6444474" y="1690688"/>
            <a:ext cx="3082985" cy="3867597"/>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147883770"/>
      </p:ext>
    </p:extLst>
  </p:cSld>
  <p:clrMapOvr>
    <a:masterClrMapping/>
  </p:clrMapOvr>
  <mc:AlternateContent xmlns:mc="http://schemas.openxmlformats.org/markup-compatibility/2006" xmlns:p14="http://schemas.microsoft.com/office/powerpoint/2010/main">
    <mc:Choice Requires="p14">
      <p:transition spd="slow" p14:dur="2000" advTm="92987"/>
    </mc:Choice>
    <mc:Fallback xmlns="">
      <p:transition spd="slow" advTm="9298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p:nvPr/>
        </p:nvSpPr>
        <p:spPr>
          <a:xfrm>
            <a:off x="639096" y="260146"/>
            <a:ext cx="11277599" cy="91608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l" defTabSz="457200">
              <a:defRPr sz="3900" b="1">
                <a:latin typeface="Arial"/>
                <a:ea typeface="Arial"/>
                <a:cs typeface="Arial"/>
                <a:sym typeface="Arial"/>
              </a:defRPr>
            </a:lvl1pPr>
          </a:lstStyle>
          <a:p>
            <a:pPr lvl="0">
              <a:defRPr sz="1800" b="0"/>
            </a:pPr>
            <a:r>
              <a:rPr lang="en-GB" sz="2742" dirty="0"/>
              <a:t>Star Trek as a Case Study:</a:t>
            </a:r>
          </a:p>
          <a:p>
            <a:pPr lvl="0">
              <a:defRPr sz="1800" b="0"/>
            </a:pPr>
            <a:r>
              <a:rPr lang="en-GB" sz="2742" dirty="0"/>
              <a:t>Fan production keeping interest alive after commercial circulation ended</a:t>
            </a:r>
            <a:endParaRPr sz="2742" dirty="0"/>
          </a:p>
        </p:txBody>
      </p:sp>
      <p:pic>
        <p:nvPicPr>
          <p:cNvPr id="109" name="pasted-image.pdf"/>
          <p:cNvPicPr/>
          <p:nvPr/>
        </p:nvPicPr>
        <p:blipFill>
          <a:blip r:embed="rId2"/>
          <a:stretch>
            <a:fillRect/>
          </a:stretch>
        </p:blipFill>
        <p:spPr>
          <a:xfrm>
            <a:off x="794202" y="1390141"/>
            <a:ext cx="5937808" cy="4007769"/>
          </a:xfrm>
          <a:prstGeom prst="rect">
            <a:avLst/>
          </a:prstGeom>
          <a:ln w="12700">
            <a:miter lim="400000"/>
          </a:ln>
        </p:spPr>
      </p:pic>
      <p:pic>
        <p:nvPicPr>
          <p:cNvPr id="110" name="pasted-image.pdf"/>
          <p:cNvPicPr/>
          <p:nvPr/>
        </p:nvPicPr>
        <p:blipFill>
          <a:blip r:embed="rId3"/>
          <a:stretch>
            <a:fillRect/>
          </a:stretch>
        </p:blipFill>
        <p:spPr>
          <a:xfrm>
            <a:off x="3969864" y="3367855"/>
            <a:ext cx="3787630" cy="2396099"/>
          </a:xfrm>
          <a:prstGeom prst="rect">
            <a:avLst/>
          </a:prstGeom>
          <a:ln w="12700">
            <a:miter lim="400000"/>
          </a:ln>
        </p:spPr>
      </p:pic>
      <p:pic>
        <p:nvPicPr>
          <p:cNvPr id="111" name="pasted-image.pdf"/>
          <p:cNvPicPr/>
          <p:nvPr/>
        </p:nvPicPr>
        <p:blipFill>
          <a:blip r:embed="rId4"/>
          <a:stretch>
            <a:fillRect/>
          </a:stretch>
        </p:blipFill>
        <p:spPr>
          <a:xfrm>
            <a:off x="7347130" y="1228462"/>
            <a:ext cx="1655483" cy="2139393"/>
          </a:xfrm>
          <a:prstGeom prst="rect">
            <a:avLst/>
          </a:prstGeom>
          <a:ln w="12700">
            <a:miter lim="400000"/>
          </a:ln>
        </p:spPr>
      </p:pic>
      <p:pic>
        <p:nvPicPr>
          <p:cNvPr id="112" name="pasted-image.pdf"/>
          <p:cNvPicPr/>
          <p:nvPr/>
        </p:nvPicPr>
        <p:blipFill>
          <a:blip r:embed="rId5"/>
          <a:stretch>
            <a:fillRect/>
          </a:stretch>
        </p:blipFill>
        <p:spPr>
          <a:xfrm>
            <a:off x="9674827" y="1228462"/>
            <a:ext cx="1655483" cy="2139393"/>
          </a:xfrm>
          <a:prstGeom prst="rect">
            <a:avLst/>
          </a:prstGeom>
          <a:ln w="12700">
            <a:miter lim="400000"/>
          </a:ln>
        </p:spPr>
      </p:pic>
      <p:pic>
        <p:nvPicPr>
          <p:cNvPr id="113" name="pasted-image.pdf"/>
          <p:cNvPicPr/>
          <p:nvPr/>
        </p:nvPicPr>
        <p:blipFill>
          <a:blip r:embed="rId6"/>
          <a:stretch>
            <a:fillRect/>
          </a:stretch>
        </p:blipFill>
        <p:spPr>
          <a:xfrm>
            <a:off x="9674827" y="3625502"/>
            <a:ext cx="1655483" cy="2245952"/>
          </a:xfrm>
          <a:prstGeom prst="rect">
            <a:avLst/>
          </a:prstGeom>
          <a:ln w="12700">
            <a:miter lim="400000"/>
          </a:ln>
        </p:spPr>
      </p:pic>
      <p:sp>
        <p:nvSpPr>
          <p:cNvPr id="3" name="Metin kutusu 2">
            <a:extLst>
              <a:ext uri="{FF2B5EF4-FFF2-40B4-BE49-F238E27FC236}">
                <a16:creationId xmlns:a16="http://schemas.microsoft.com/office/drawing/2014/main" id="{1450E708-D2E2-4AC3-BC61-28611AC5B847}"/>
              </a:ext>
            </a:extLst>
          </p:cNvPr>
          <p:cNvSpPr txBox="1"/>
          <p:nvPr/>
        </p:nvSpPr>
        <p:spPr>
          <a:xfrm>
            <a:off x="794202" y="5763954"/>
            <a:ext cx="8752963" cy="954107"/>
          </a:xfrm>
          <a:prstGeom prst="rect">
            <a:avLst/>
          </a:prstGeom>
          <a:noFill/>
        </p:spPr>
        <p:txBody>
          <a:bodyPr wrap="square">
            <a:spAutoFit/>
          </a:bodyPr>
          <a:lstStyle/>
          <a:p>
            <a:pPr marL="457200" indent="-457200">
              <a:buFont typeface="Arial" panose="020B0604020202020204" pitchFamily="34" charset="0"/>
              <a:buChar char="•"/>
            </a:pPr>
            <a:r>
              <a:rPr lang="en-GB" sz="2800" dirty="0"/>
              <a:t>Making hardcore fans happy</a:t>
            </a:r>
          </a:p>
          <a:p>
            <a:pPr marL="457200" indent="-457200">
              <a:buFont typeface="Arial" panose="020B0604020202020204" pitchFamily="34" charset="0"/>
              <a:buChar char="•"/>
            </a:pPr>
            <a:r>
              <a:rPr lang="en-GB" sz="2800" dirty="0"/>
              <a:t>Maintaining a relationship with an organised fan base</a:t>
            </a:r>
          </a:p>
        </p:txBody>
      </p:sp>
    </p:spTree>
  </p:cSld>
  <p:clrMapOvr>
    <a:masterClrMapping/>
  </p:clrMapOvr>
  <mc:AlternateContent xmlns:mc="http://schemas.openxmlformats.org/markup-compatibility/2006" xmlns:p14="http://schemas.microsoft.com/office/powerpoint/2010/main">
    <mc:Choice Requires="p14">
      <p:transition spd="slow" p14:dur="2000" advTm="87930"/>
    </mc:Choice>
    <mc:Fallback xmlns="">
      <p:transition spd="slow" advTm="8793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asted-image.pdf"/>
          <p:cNvPicPr/>
          <p:nvPr/>
        </p:nvPicPr>
        <p:blipFill>
          <a:blip r:embed="rId3"/>
          <a:stretch>
            <a:fillRect/>
          </a:stretch>
        </p:blipFill>
        <p:spPr>
          <a:xfrm>
            <a:off x="1069982" y="4163155"/>
            <a:ext cx="2018110" cy="1375173"/>
          </a:xfrm>
          <a:prstGeom prst="rect">
            <a:avLst/>
          </a:prstGeom>
          <a:ln w="12700">
            <a:miter lim="400000"/>
          </a:ln>
        </p:spPr>
      </p:pic>
      <p:sp>
        <p:nvSpPr>
          <p:cNvPr id="117" name="Shape 117"/>
          <p:cNvSpPr/>
          <p:nvPr/>
        </p:nvSpPr>
        <p:spPr>
          <a:xfrm>
            <a:off x="834943" y="755660"/>
            <a:ext cx="8050282" cy="50488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457200">
              <a:defRPr sz="4000" b="1">
                <a:latin typeface="Helvetica"/>
                <a:ea typeface="Helvetica"/>
                <a:cs typeface="Helvetica"/>
                <a:sym typeface="Helvetica"/>
              </a:defRPr>
            </a:lvl1pPr>
          </a:lstStyle>
          <a:p>
            <a:pPr lvl="0">
              <a:defRPr sz="1800" b="0"/>
            </a:pPr>
            <a:r>
              <a:rPr lang="en-GB" sz="2812" dirty="0"/>
              <a:t>Commercial and legal limitations of fan production</a:t>
            </a:r>
            <a:endParaRPr sz="2812" dirty="0"/>
          </a:p>
        </p:txBody>
      </p:sp>
      <p:pic>
        <p:nvPicPr>
          <p:cNvPr id="118" name="pasted-image.pdf"/>
          <p:cNvPicPr/>
          <p:nvPr/>
        </p:nvPicPr>
        <p:blipFill>
          <a:blip r:embed="rId4"/>
          <a:stretch>
            <a:fillRect/>
          </a:stretch>
        </p:blipFill>
        <p:spPr>
          <a:xfrm>
            <a:off x="687286" y="2159936"/>
            <a:ext cx="2783502" cy="2538128"/>
          </a:xfrm>
          <a:prstGeom prst="rect">
            <a:avLst/>
          </a:prstGeom>
          <a:ln w="12700">
            <a:miter lim="400000"/>
          </a:ln>
        </p:spPr>
      </p:pic>
      <p:pic>
        <p:nvPicPr>
          <p:cNvPr id="3" name="Çevrimiçi Medya 2" title="Axanar Teaser Trailer 2024">
            <a:hlinkClick r:id="" action="ppaction://media"/>
            <a:extLst>
              <a:ext uri="{FF2B5EF4-FFF2-40B4-BE49-F238E27FC236}">
                <a16:creationId xmlns:a16="http://schemas.microsoft.com/office/drawing/2014/main" id="{8427FFBF-CADA-B74C-A687-ED78D6321F2E}"/>
              </a:ext>
            </a:extLst>
          </p:cNvPr>
          <p:cNvPicPr>
            <a:picLocks noRot="1" noChangeAspect="1"/>
          </p:cNvPicPr>
          <p:nvPr>
            <a:videoFile r:link="rId1"/>
          </p:nvPr>
        </p:nvPicPr>
        <p:blipFill>
          <a:blip r:embed="rId5"/>
          <a:stretch>
            <a:fillRect/>
          </a:stretch>
        </p:blipFill>
        <p:spPr>
          <a:xfrm>
            <a:off x="4064646" y="1547352"/>
            <a:ext cx="7766071" cy="4387840"/>
          </a:xfrm>
          <a:prstGeom prst="rect">
            <a:avLst/>
          </a:prstGeom>
        </p:spPr>
      </p:pic>
      <p:sp>
        <p:nvSpPr>
          <p:cNvPr id="4" name="Metin kutusu 3">
            <a:extLst>
              <a:ext uri="{FF2B5EF4-FFF2-40B4-BE49-F238E27FC236}">
                <a16:creationId xmlns:a16="http://schemas.microsoft.com/office/drawing/2014/main" id="{96EF6FA9-B392-830E-23C8-E5797D255BD2}"/>
              </a:ext>
            </a:extLst>
          </p:cNvPr>
          <p:cNvSpPr txBox="1"/>
          <p:nvPr/>
        </p:nvSpPr>
        <p:spPr>
          <a:xfrm>
            <a:off x="766117" y="6062936"/>
            <a:ext cx="9970709" cy="584775"/>
          </a:xfrm>
          <a:prstGeom prst="rect">
            <a:avLst/>
          </a:prstGeom>
          <a:noFill/>
        </p:spPr>
        <p:txBody>
          <a:bodyPr wrap="square">
            <a:spAutoFit/>
          </a:bodyPr>
          <a:lstStyle/>
          <a:p>
            <a:pPr marL="457200" indent="-457200">
              <a:buFont typeface="Arial" panose="020B0604020202020204" pitchFamily="34" charset="0"/>
              <a:buChar char="•"/>
            </a:pPr>
            <a:r>
              <a:rPr lang="en-GB" sz="3200" dirty="0"/>
              <a:t>To share (or not to share) creative control with fans?</a:t>
            </a:r>
          </a:p>
        </p:txBody>
      </p:sp>
    </p:spTree>
  </p:cSld>
  <p:clrMapOvr>
    <a:masterClrMapping/>
  </p:clrMapOvr>
  <mc:AlternateContent xmlns:mc="http://schemas.openxmlformats.org/markup-compatibility/2006" xmlns:p14="http://schemas.microsoft.com/office/powerpoint/2010/main">
    <mc:Choice Requires="p14">
      <p:transition spd="slow" p14:dur="2000" advTm="304503"/>
    </mc:Choice>
    <mc:Fallback xmlns="">
      <p:transition spd="slow" advTm="304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836932" y="667516"/>
            <a:ext cx="8798884" cy="68768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latin typeface="Helvetica"/>
                <a:ea typeface="Helvetica"/>
                <a:cs typeface="Helvetica"/>
                <a:sym typeface="Helvetica"/>
              </a:defRPr>
            </a:lvl1pPr>
          </a:lstStyle>
          <a:p>
            <a:pPr lvl="0">
              <a:defRPr sz="1800" b="0"/>
            </a:pPr>
            <a:r>
              <a:rPr lang="en-GB" sz="4000" dirty="0"/>
              <a:t>Social media, wikis and fan production</a:t>
            </a:r>
            <a:endParaRPr sz="4000" dirty="0"/>
          </a:p>
        </p:txBody>
      </p:sp>
      <p:pic>
        <p:nvPicPr>
          <p:cNvPr id="144" name="pasted-image.pdf"/>
          <p:cNvPicPr/>
          <p:nvPr/>
        </p:nvPicPr>
        <p:blipFill>
          <a:blip r:embed="rId2"/>
          <a:stretch>
            <a:fillRect/>
          </a:stretch>
        </p:blipFill>
        <p:spPr>
          <a:xfrm>
            <a:off x="836932" y="2045109"/>
            <a:ext cx="3798636" cy="3136491"/>
          </a:xfrm>
          <a:prstGeom prst="rect">
            <a:avLst/>
          </a:prstGeom>
          <a:ln w="12700">
            <a:miter lim="400000"/>
          </a:ln>
        </p:spPr>
      </p:pic>
      <p:pic>
        <p:nvPicPr>
          <p:cNvPr id="146" name="pasted-image.pdf"/>
          <p:cNvPicPr/>
          <p:nvPr/>
        </p:nvPicPr>
        <p:blipFill>
          <a:blip r:embed="rId3"/>
          <a:stretch>
            <a:fillRect/>
          </a:stretch>
        </p:blipFill>
        <p:spPr>
          <a:xfrm>
            <a:off x="5182296" y="2334163"/>
            <a:ext cx="2558379" cy="2558379"/>
          </a:xfrm>
          <a:prstGeom prst="rect">
            <a:avLst/>
          </a:prstGeom>
          <a:ln w="12700">
            <a:miter lim="400000"/>
          </a:ln>
        </p:spPr>
      </p:pic>
      <p:pic>
        <p:nvPicPr>
          <p:cNvPr id="3" name="Resim 2">
            <a:extLst>
              <a:ext uri="{FF2B5EF4-FFF2-40B4-BE49-F238E27FC236}">
                <a16:creationId xmlns:a16="http://schemas.microsoft.com/office/drawing/2014/main" id="{B4A3CF4E-D762-A481-B5C9-9F3609D85C76}"/>
              </a:ext>
            </a:extLst>
          </p:cNvPr>
          <p:cNvPicPr>
            <a:picLocks noChangeAspect="1"/>
          </p:cNvPicPr>
          <p:nvPr/>
        </p:nvPicPr>
        <p:blipFill>
          <a:blip r:embed="rId4"/>
          <a:stretch>
            <a:fillRect/>
          </a:stretch>
        </p:blipFill>
        <p:spPr>
          <a:xfrm>
            <a:off x="8287404" y="1912372"/>
            <a:ext cx="3401962" cy="3401962"/>
          </a:xfrm>
          <a:prstGeom prst="rect">
            <a:avLst/>
          </a:prstGeom>
        </p:spPr>
      </p:pic>
      <p:sp>
        <p:nvSpPr>
          <p:cNvPr id="4" name="Metin kutusu 3">
            <a:extLst>
              <a:ext uri="{FF2B5EF4-FFF2-40B4-BE49-F238E27FC236}">
                <a16:creationId xmlns:a16="http://schemas.microsoft.com/office/drawing/2014/main" id="{90026C76-B530-532E-579C-9433085D0E9A}"/>
              </a:ext>
            </a:extLst>
          </p:cNvPr>
          <p:cNvSpPr txBox="1"/>
          <p:nvPr/>
        </p:nvSpPr>
        <p:spPr>
          <a:xfrm>
            <a:off x="993057" y="5653548"/>
            <a:ext cx="11021961" cy="369332"/>
          </a:xfrm>
          <a:prstGeom prst="rect">
            <a:avLst/>
          </a:prstGeom>
          <a:noFill/>
        </p:spPr>
        <p:txBody>
          <a:bodyPr wrap="square" rtlCol="0">
            <a:spAutoFit/>
          </a:bodyPr>
          <a:lstStyle/>
          <a:p>
            <a:r>
              <a:rPr lang="en-US" dirty="0"/>
              <a:t>Visibility &amp; Engagement                                     	Creative Input                             Popular Opinions and Gatekeeping</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advTm="80917"/>
    </mc:Choice>
    <mc:Fallback xmlns="">
      <p:transition spd="slow" advTm="8091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E4F67C-E6CB-E565-4CE7-FCABE0FF2AD6}"/>
              </a:ext>
            </a:extLst>
          </p:cNvPr>
          <p:cNvSpPr>
            <a:spLocks noGrp="1"/>
          </p:cNvSpPr>
          <p:nvPr>
            <p:ph type="title"/>
          </p:nvPr>
        </p:nvSpPr>
        <p:spPr/>
        <p:txBody>
          <a:bodyPr/>
          <a:lstStyle/>
          <a:p>
            <a:r>
              <a:rPr lang="en-GB" dirty="0"/>
              <a:t>Brand authenticity &amp; Fandom</a:t>
            </a:r>
          </a:p>
        </p:txBody>
      </p:sp>
      <p:sp>
        <p:nvSpPr>
          <p:cNvPr id="3" name="İçerik Yer Tutucusu 2">
            <a:extLst>
              <a:ext uri="{FF2B5EF4-FFF2-40B4-BE49-F238E27FC236}">
                <a16:creationId xmlns:a16="http://schemas.microsoft.com/office/drawing/2014/main" id="{DDF71278-0D8D-67BB-2D83-D27CB56E2F01}"/>
              </a:ext>
            </a:extLst>
          </p:cNvPr>
          <p:cNvSpPr>
            <a:spLocks noGrp="1"/>
          </p:cNvSpPr>
          <p:nvPr>
            <p:ph idx="1"/>
          </p:nvPr>
        </p:nvSpPr>
        <p:spPr>
          <a:xfrm>
            <a:off x="838200" y="1825625"/>
            <a:ext cx="5887065" cy="4830814"/>
          </a:xfrm>
        </p:spPr>
        <p:txBody>
          <a:bodyPr>
            <a:normAutofit fontScale="92500" lnSpcReduction="20000"/>
          </a:bodyPr>
          <a:lstStyle/>
          <a:p>
            <a:r>
              <a:rPr lang="en-GB" dirty="0"/>
              <a:t>Brand authenticity is no longer solely constructed by corporations but co-produced through fan engagement.</a:t>
            </a:r>
          </a:p>
          <a:p>
            <a:r>
              <a:rPr lang="en-GB" dirty="0"/>
              <a:t>Brand rejuvenation strategies increasingly rely on “algorithmic authenticity,” where platforms authenticate brands through user-generated metrics like shares and hashtag trends.</a:t>
            </a:r>
          </a:p>
          <a:p>
            <a:r>
              <a:rPr lang="en-GB" dirty="0"/>
              <a:t>For brands, this shift necessitates redefining authenticity as a negotiated outcome between institutional narratives and fan interpretations.</a:t>
            </a:r>
          </a:p>
          <a:p>
            <a:pPr marL="0" indent="0" algn="r">
              <a:buNone/>
            </a:pPr>
            <a:r>
              <a:rPr lang="en-GB" dirty="0" err="1"/>
              <a:t>Beverland</a:t>
            </a:r>
            <a:r>
              <a:rPr lang="en-GB" dirty="0"/>
              <a:t>, 2005; Iglesias et al., 2020</a:t>
            </a:r>
          </a:p>
        </p:txBody>
      </p:sp>
      <p:pic>
        <p:nvPicPr>
          <p:cNvPr id="5" name="Resim 4">
            <a:extLst>
              <a:ext uri="{FF2B5EF4-FFF2-40B4-BE49-F238E27FC236}">
                <a16:creationId xmlns:a16="http://schemas.microsoft.com/office/drawing/2014/main" id="{00FFEE2F-7E01-3E19-F6D1-AB3A477F0B80}"/>
              </a:ext>
            </a:extLst>
          </p:cNvPr>
          <p:cNvPicPr>
            <a:picLocks noChangeAspect="1"/>
          </p:cNvPicPr>
          <p:nvPr/>
        </p:nvPicPr>
        <p:blipFill>
          <a:blip r:embed="rId2"/>
          <a:stretch>
            <a:fillRect/>
          </a:stretch>
        </p:blipFill>
        <p:spPr>
          <a:xfrm>
            <a:off x="6935447" y="1582533"/>
            <a:ext cx="5009461" cy="2343201"/>
          </a:xfrm>
          <a:prstGeom prst="rect">
            <a:avLst/>
          </a:prstGeom>
          <a:ln>
            <a:solidFill>
              <a:schemeClr val="tx1"/>
            </a:solidFill>
          </a:ln>
        </p:spPr>
      </p:pic>
      <p:pic>
        <p:nvPicPr>
          <p:cNvPr id="6" name="Resim 5">
            <a:extLst>
              <a:ext uri="{FF2B5EF4-FFF2-40B4-BE49-F238E27FC236}">
                <a16:creationId xmlns:a16="http://schemas.microsoft.com/office/drawing/2014/main" id="{60635F8D-174F-BFE5-3533-372882910506}"/>
              </a:ext>
            </a:extLst>
          </p:cNvPr>
          <p:cNvPicPr>
            <a:picLocks noChangeAspect="1"/>
          </p:cNvPicPr>
          <p:nvPr/>
        </p:nvPicPr>
        <p:blipFill>
          <a:blip r:embed="rId3"/>
          <a:stretch>
            <a:fillRect/>
          </a:stretch>
        </p:blipFill>
        <p:spPr>
          <a:xfrm>
            <a:off x="7796979" y="4670951"/>
            <a:ext cx="3286394" cy="1729850"/>
          </a:xfrm>
          <a:prstGeom prst="rect">
            <a:avLst/>
          </a:prstGeom>
          <a:ln>
            <a:solidFill>
              <a:schemeClr val="tx1"/>
            </a:solidFill>
          </a:ln>
        </p:spPr>
      </p:pic>
      <p:sp>
        <p:nvSpPr>
          <p:cNvPr id="8" name="Metin kutusu 7">
            <a:extLst>
              <a:ext uri="{FF2B5EF4-FFF2-40B4-BE49-F238E27FC236}">
                <a16:creationId xmlns:a16="http://schemas.microsoft.com/office/drawing/2014/main" id="{6D8211B6-9625-08D6-FF0A-DD1BE2553B67}"/>
              </a:ext>
            </a:extLst>
          </p:cNvPr>
          <p:cNvSpPr txBox="1"/>
          <p:nvPr/>
        </p:nvSpPr>
        <p:spPr>
          <a:xfrm>
            <a:off x="7125909" y="3925734"/>
            <a:ext cx="4628535" cy="646331"/>
          </a:xfrm>
          <a:prstGeom prst="rect">
            <a:avLst/>
          </a:prstGeom>
          <a:noFill/>
        </p:spPr>
        <p:txBody>
          <a:bodyPr wrap="square">
            <a:spAutoFit/>
          </a:bodyPr>
          <a:lstStyle/>
          <a:p>
            <a:pPr algn="ctr"/>
            <a:r>
              <a:rPr lang="en-GB" sz="1200" dirty="0"/>
              <a:t>“Fandom Inc explores how fan identities, behaviours, expectations are evolving, and how companies can engage accordingly.” (Fandom 2022)</a:t>
            </a:r>
          </a:p>
        </p:txBody>
      </p:sp>
    </p:spTree>
    <p:extLst>
      <p:ext uri="{BB962C8B-B14F-4D97-AF65-F5344CB8AC3E}">
        <p14:creationId xmlns:p14="http://schemas.microsoft.com/office/powerpoint/2010/main" val="2937817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E17038-F5F3-3F2E-A91F-441A19DF8EF3}"/>
              </a:ext>
            </a:extLst>
          </p:cNvPr>
          <p:cNvSpPr>
            <a:spLocks noGrp="1"/>
          </p:cNvSpPr>
          <p:nvPr>
            <p:ph type="title"/>
          </p:nvPr>
        </p:nvSpPr>
        <p:spPr/>
        <p:txBody>
          <a:bodyPr/>
          <a:lstStyle/>
          <a:p>
            <a:endParaRPr lang="en-GB" dirty="0"/>
          </a:p>
        </p:txBody>
      </p:sp>
      <p:sp>
        <p:nvSpPr>
          <p:cNvPr id="3" name="İçerik Yer Tutucusu 2">
            <a:extLst>
              <a:ext uri="{FF2B5EF4-FFF2-40B4-BE49-F238E27FC236}">
                <a16:creationId xmlns:a16="http://schemas.microsoft.com/office/drawing/2014/main" id="{5D81A8C0-38BD-A500-90AF-2E7EC1E8BE6D}"/>
              </a:ext>
            </a:extLst>
          </p:cNvPr>
          <p:cNvSpPr>
            <a:spLocks noGrp="1"/>
          </p:cNvSpPr>
          <p:nvPr>
            <p:ph idx="1"/>
          </p:nvPr>
        </p:nvSpPr>
        <p:spPr>
          <a:xfrm>
            <a:off x="838200" y="3923071"/>
            <a:ext cx="10515600" cy="2253892"/>
          </a:xfrm>
        </p:spPr>
        <p:txBody>
          <a:bodyPr>
            <a:normAutofit/>
          </a:bodyPr>
          <a:lstStyle/>
          <a:p>
            <a:pPr marL="0" indent="0" algn="ctr">
              <a:buNone/>
            </a:pPr>
            <a:r>
              <a:rPr lang="en-GB" sz="4000" dirty="0"/>
              <a:t>If almost everyone is a fan, what does being a fan actually mean?</a:t>
            </a:r>
          </a:p>
        </p:txBody>
      </p:sp>
      <p:pic>
        <p:nvPicPr>
          <p:cNvPr id="4" name="Resim 3">
            <a:extLst>
              <a:ext uri="{FF2B5EF4-FFF2-40B4-BE49-F238E27FC236}">
                <a16:creationId xmlns:a16="http://schemas.microsoft.com/office/drawing/2014/main" id="{6A5157F4-4160-BC45-131C-A11E140DA8DB}"/>
              </a:ext>
            </a:extLst>
          </p:cNvPr>
          <p:cNvPicPr>
            <a:picLocks noChangeAspect="1"/>
          </p:cNvPicPr>
          <p:nvPr/>
        </p:nvPicPr>
        <p:blipFill>
          <a:blip r:embed="rId2"/>
          <a:stretch>
            <a:fillRect/>
          </a:stretch>
        </p:blipFill>
        <p:spPr>
          <a:xfrm>
            <a:off x="1461907" y="1690688"/>
            <a:ext cx="9268186" cy="1966692"/>
          </a:xfrm>
          <a:prstGeom prst="rect">
            <a:avLst/>
          </a:prstGeom>
        </p:spPr>
      </p:pic>
    </p:spTree>
    <p:extLst>
      <p:ext uri="{BB962C8B-B14F-4D97-AF65-F5344CB8AC3E}">
        <p14:creationId xmlns:p14="http://schemas.microsoft.com/office/powerpoint/2010/main" val="38610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291E42-9FAD-9A1A-B844-212725281CAC}"/>
              </a:ext>
            </a:extLst>
          </p:cNvPr>
          <p:cNvSpPr>
            <a:spLocks noGrp="1"/>
          </p:cNvSpPr>
          <p:nvPr>
            <p:ph type="title"/>
          </p:nvPr>
        </p:nvSpPr>
        <p:spPr/>
        <p:txBody>
          <a:bodyPr/>
          <a:lstStyle/>
          <a:p>
            <a:r>
              <a:rPr lang="en-GB" dirty="0"/>
              <a:t>Emotional investments and labour</a:t>
            </a:r>
          </a:p>
        </p:txBody>
      </p:sp>
      <p:sp>
        <p:nvSpPr>
          <p:cNvPr id="3" name="İçerik Yer Tutucusu 2">
            <a:extLst>
              <a:ext uri="{FF2B5EF4-FFF2-40B4-BE49-F238E27FC236}">
                <a16:creationId xmlns:a16="http://schemas.microsoft.com/office/drawing/2014/main" id="{88A0C698-CF91-FC6B-0AFC-93B3FF178938}"/>
              </a:ext>
            </a:extLst>
          </p:cNvPr>
          <p:cNvSpPr>
            <a:spLocks noGrp="1"/>
          </p:cNvSpPr>
          <p:nvPr>
            <p:ph idx="1"/>
          </p:nvPr>
        </p:nvSpPr>
        <p:spPr>
          <a:xfrm>
            <a:off x="690716" y="1830081"/>
            <a:ext cx="5955890" cy="4662794"/>
          </a:xfrm>
        </p:spPr>
        <p:txBody>
          <a:bodyPr>
            <a:normAutofit fontScale="85000" lnSpcReduction="20000"/>
          </a:bodyPr>
          <a:lstStyle/>
          <a:p>
            <a:r>
              <a:rPr lang="en-GB" dirty="0"/>
              <a:t>Leveraging digital platforms, fans engage in strategic emotional investments and labour—manifesting in content creation, cultural interpretation, and community governance—to collectively reshape brand heritage and authenticity. </a:t>
            </a:r>
          </a:p>
          <a:p>
            <a:r>
              <a:rPr lang="en-GB" dirty="0"/>
              <a:t>Platform architectures mediate emotional labour processes, enabling brands to transition from passive heritage guardians to active cultural innovators. </a:t>
            </a:r>
          </a:p>
          <a:p>
            <a:r>
              <a:rPr lang="en-GB" dirty="0"/>
              <a:t>Legacy brands </a:t>
            </a:r>
            <a:r>
              <a:rPr lang="en-GB" dirty="0">
                <a:solidFill>
                  <a:srgbClr val="FF0000"/>
                </a:solidFill>
              </a:rPr>
              <a:t>co-manage fan communities, collaborate with super-fans, and utilize algorithmic environments </a:t>
            </a:r>
            <a:r>
              <a:rPr lang="en-GB" dirty="0"/>
              <a:t>to sustain both cultural relevance and commercial viability.</a:t>
            </a:r>
          </a:p>
          <a:p>
            <a:pPr marL="0" indent="0" algn="r">
              <a:buNone/>
            </a:pPr>
            <a:r>
              <a:rPr lang="en-GB" dirty="0"/>
              <a:t>Chen Qiu, 2025</a:t>
            </a:r>
          </a:p>
          <a:p>
            <a:endParaRPr lang="en-GB" dirty="0"/>
          </a:p>
        </p:txBody>
      </p:sp>
      <p:pic>
        <p:nvPicPr>
          <p:cNvPr id="4" name="Resim 3">
            <a:extLst>
              <a:ext uri="{FF2B5EF4-FFF2-40B4-BE49-F238E27FC236}">
                <a16:creationId xmlns:a16="http://schemas.microsoft.com/office/drawing/2014/main" id="{8076534C-B0AB-CCA8-962E-90D1A4E8485B}"/>
              </a:ext>
            </a:extLst>
          </p:cNvPr>
          <p:cNvPicPr>
            <a:picLocks noChangeAspect="1"/>
          </p:cNvPicPr>
          <p:nvPr/>
        </p:nvPicPr>
        <p:blipFill>
          <a:blip r:embed="rId2"/>
          <a:stretch>
            <a:fillRect/>
          </a:stretch>
        </p:blipFill>
        <p:spPr>
          <a:xfrm>
            <a:off x="6813754" y="2146044"/>
            <a:ext cx="5043948" cy="2837221"/>
          </a:xfrm>
          <a:prstGeom prst="rect">
            <a:avLst/>
          </a:prstGeom>
        </p:spPr>
      </p:pic>
    </p:spTree>
    <p:extLst>
      <p:ext uri="{BB962C8B-B14F-4D97-AF65-F5344CB8AC3E}">
        <p14:creationId xmlns:p14="http://schemas.microsoft.com/office/powerpoint/2010/main" val="2261537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9235B1-78EA-3717-462D-3F7E3E6C5B68}"/>
              </a:ext>
            </a:extLst>
          </p:cNvPr>
          <p:cNvSpPr>
            <a:spLocks noGrp="1"/>
          </p:cNvSpPr>
          <p:nvPr>
            <p:ph type="title"/>
          </p:nvPr>
        </p:nvSpPr>
        <p:spPr>
          <a:xfrm>
            <a:off x="838200" y="172218"/>
            <a:ext cx="10515600" cy="1325563"/>
          </a:xfrm>
        </p:spPr>
        <p:txBody>
          <a:bodyPr/>
          <a:lstStyle/>
          <a:p>
            <a:r>
              <a:rPr lang="en-US" dirty="0"/>
              <a:t>Fandom is mainstream, but…</a:t>
            </a:r>
            <a:endParaRPr lang="en-GB" dirty="0"/>
          </a:p>
        </p:txBody>
      </p:sp>
      <p:sp>
        <p:nvSpPr>
          <p:cNvPr id="3" name="İçerik Yer Tutucusu 2">
            <a:extLst>
              <a:ext uri="{FF2B5EF4-FFF2-40B4-BE49-F238E27FC236}">
                <a16:creationId xmlns:a16="http://schemas.microsoft.com/office/drawing/2014/main" id="{3109226F-A610-AFBA-D40C-85AE69557E14}"/>
              </a:ext>
            </a:extLst>
          </p:cNvPr>
          <p:cNvSpPr>
            <a:spLocks noGrp="1"/>
          </p:cNvSpPr>
          <p:nvPr>
            <p:ph idx="1"/>
          </p:nvPr>
        </p:nvSpPr>
        <p:spPr/>
        <p:txBody>
          <a:bodyPr/>
          <a:lstStyle/>
          <a:p>
            <a:endParaRPr lang="en-GB" dirty="0"/>
          </a:p>
        </p:txBody>
      </p:sp>
      <p:pic>
        <p:nvPicPr>
          <p:cNvPr id="5" name="Resim 4">
            <a:extLst>
              <a:ext uri="{FF2B5EF4-FFF2-40B4-BE49-F238E27FC236}">
                <a16:creationId xmlns:a16="http://schemas.microsoft.com/office/drawing/2014/main" id="{6969C085-219D-F1E9-D2FB-4B68A9741663}"/>
              </a:ext>
            </a:extLst>
          </p:cNvPr>
          <p:cNvPicPr>
            <a:picLocks noChangeAspect="1"/>
          </p:cNvPicPr>
          <p:nvPr/>
        </p:nvPicPr>
        <p:blipFill>
          <a:blip r:embed="rId2"/>
          <a:stretch>
            <a:fillRect/>
          </a:stretch>
        </p:blipFill>
        <p:spPr>
          <a:xfrm>
            <a:off x="6276237" y="1568501"/>
            <a:ext cx="5586300" cy="4576347"/>
          </a:xfrm>
          <a:prstGeom prst="rect">
            <a:avLst/>
          </a:prstGeom>
          <a:ln>
            <a:solidFill>
              <a:schemeClr val="tx1"/>
            </a:solidFill>
          </a:ln>
        </p:spPr>
      </p:pic>
      <p:pic>
        <p:nvPicPr>
          <p:cNvPr id="6" name="Resim 5">
            <a:extLst>
              <a:ext uri="{FF2B5EF4-FFF2-40B4-BE49-F238E27FC236}">
                <a16:creationId xmlns:a16="http://schemas.microsoft.com/office/drawing/2014/main" id="{61ADFABA-709C-8359-A64D-4427DCD85C46}"/>
              </a:ext>
            </a:extLst>
          </p:cNvPr>
          <p:cNvPicPr>
            <a:picLocks noChangeAspect="1"/>
          </p:cNvPicPr>
          <p:nvPr/>
        </p:nvPicPr>
        <p:blipFill>
          <a:blip r:embed="rId3"/>
          <a:stretch>
            <a:fillRect/>
          </a:stretch>
        </p:blipFill>
        <p:spPr>
          <a:xfrm>
            <a:off x="352115" y="2006599"/>
            <a:ext cx="5563649" cy="3700149"/>
          </a:xfrm>
          <a:prstGeom prst="rect">
            <a:avLst/>
          </a:prstGeom>
        </p:spPr>
      </p:pic>
    </p:spTree>
    <p:extLst>
      <p:ext uri="{BB962C8B-B14F-4D97-AF65-F5344CB8AC3E}">
        <p14:creationId xmlns:p14="http://schemas.microsoft.com/office/powerpoint/2010/main" val="625697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7371D1-6B47-073E-6E08-431E45A7610A}"/>
              </a:ext>
            </a:extLst>
          </p:cNvPr>
          <p:cNvSpPr>
            <a:spLocks noGrp="1"/>
          </p:cNvSpPr>
          <p:nvPr>
            <p:ph type="title"/>
          </p:nvPr>
        </p:nvSpPr>
        <p:spPr/>
        <p:txBody>
          <a:bodyPr/>
          <a:lstStyle/>
          <a:p>
            <a:r>
              <a:rPr lang="en-US" dirty="0"/>
              <a:t>Fandom and gaming</a:t>
            </a:r>
            <a:endParaRPr lang="en-GB" dirty="0"/>
          </a:p>
        </p:txBody>
      </p:sp>
      <p:sp>
        <p:nvSpPr>
          <p:cNvPr id="3" name="İçerik Yer Tutucusu 2">
            <a:extLst>
              <a:ext uri="{FF2B5EF4-FFF2-40B4-BE49-F238E27FC236}">
                <a16:creationId xmlns:a16="http://schemas.microsoft.com/office/drawing/2014/main" id="{E580DDE5-76C0-4E30-DF42-0188C7940DD3}"/>
              </a:ext>
            </a:extLst>
          </p:cNvPr>
          <p:cNvSpPr>
            <a:spLocks noGrp="1"/>
          </p:cNvSpPr>
          <p:nvPr>
            <p:ph idx="1"/>
          </p:nvPr>
        </p:nvSpPr>
        <p:spPr>
          <a:xfrm>
            <a:off x="870155" y="1690124"/>
            <a:ext cx="2630129" cy="4351338"/>
          </a:xfrm>
        </p:spPr>
        <p:txBody>
          <a:bodyPr>
            <a:normAutofit/>
          </a:bodyPr>
          <a:lstStyle/>
          <a:p>
            <a:r>
              <a:rPr lang="en-GB" dirty="0"/>
              <a:t>Fan art…</a:t>
            </a:r>
          </a:p>
          <a:p>
            <a:r>
              <a:rPr lang="en-GB" dirty="0"/>
              <a:t>Mods…</a:t>
            </a:r>
          </a:p>
          <a:p>
            <a:r>
              <a:rPr lang="en-GB" dirty="0"/>
              <a:t>Streaming…</a:t>
            </a:r>
          </a:p>
          <a:p>
            <a:r>
              <a:rPr lang="en-GB" dirty="0"/>
              <a:t>Community building…</a:t>
            </a:r>
          </a:p>
          <a:p>
            <a:r>
              <a:rPr lang="en-GB" dirty="0"/>
              <a:t> Esports…</a:t>
            </a:r>
          </a:p>
          <a:p>
            <a:endParaRPr lang="en-GB" dirty="0"/>
          </a:p>
        </p:txBody>
      </p:sp>
      <p:pic>
        <p:nvPicPr>
          <p:cNvPr id="4" name="Çevrimiçi Medya 1" title="Star Wars Genesis V3: Total Conversion Modlist for Starfield Trailer">
            <a:hlinkClick r:id="" action="ppaction://media"/>
            <a:extLst>
              <a:ext uri="{FF2B5EF4-FFF2-40B4-BE49-F238E27FC236}">
                <a16:creationId xmlns:a16="http://schemas.microsoft.com/office/drawing/2014/main" id="{9D6DE681-813F-2C69-C0D0-AEA266CABCED}"/>
              </a:ext>
            </a:extLst>
          </p:cNvPr>
          <p:cNvPicPr>
            <a:picLocks noRot="1" noChangeAspect="1"/>
          </p:cNvPicPr>
          <p:nvPr>
            <a:videoFile r:link="rId1"/>
          </p:nvPr>
        </p:nvPicPr>
        <p:blipFill>
          <a:blip r:embed="rId3"/>
          <a:stretch>
            <a:fillRect/>
          </a:stretch>
        </p:blipFill>
        <p:spPr>
          <a:xfrm>
            <a:off x="3729857" y="1690124"/>
            <a:ext cx="7700467" cy="4350774"/>
          </a:xfrm>
          <a:prstGeom prst="rect">
            <a:avLst/>
          </a:prstGeom>
        </p:spPr>
      </p:pic>
    </p:spTree>
    <p:extLst>
      <p:ext uri="{BB962C8B-B14F-4D97-AF65-F5344CB8AC3E}">
        <p14:creationId xmlns:p14="http://schemas.microsoft.com/office/powerpoint/2010/main" val="156054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7371D1-6B47-073E-6E08-431E45A7610A}"/>
              </a:ext>
            </a:extLst>
          </p:cNvPr>
          <p:cNvSpPr>
            <a:spLocks noGrp="1"/>
          </p:cNvSpPr>
          <p:nvPr>
            <p:ph type="title"/>
          </p:nvPr>
        </p:nvSpPr>
        <p:spPr/>
        <p:txBody>
          <a:bodyPr/>
          <a:lstStyle/>
          <a:p>
            <a:r>
              <a:rPr lang="en-US" dirty="0"/>
              <a:t>Game </a:t>
            </a:r>
            <a:r>
              <a:rPr lang="en-GB" dirty="0"/>
              <a:t>Fandom Ecosystem Mapping Exercise</a:t>
            </a:r>
          </a:p>
        </p:txBody>
      </p:sp>
      <p:sp>
        <p:nvSpPr>
          <p:cNvPr id="3" name="İçerik Yer Tutucusu 2">
            <a:extLst>
              <a:ext uri="{FF2B5EF4-FFF2-40B4-BE49-F238E27FC236}">
                <a16:creationId xmlns:a16="http://schemas.microsoft.com/office/drawing/2014/main" id="{E580DDE5-76C0-4E30-DF42-0188C7940DD3}"/>
              </a:ext>
            </a:extLst>
          </p:cNvPr>
          <p:cNvSpPr>
            <a:spLocks noGrp="1"/>
          </p:cNvSpPr>
          <p:nvPr>
            <p:ph idx="1"/>
          </p:nvPr>
        </p:nvSpPr>
        <p:spPr>
          <a:xfrm>
            <a:off x="870155" y="1690124"/>
            <a:ext cx="10515600" cy="4351338"/>
          </a:xfrm>
        </p:spPr>
        <p:txBody>
          <a:bodyPr>
            <a:normAutofit fontScale="70000" lnSpcReduction="20000"/>
          </a:bodyPr>
          <a:lstStyle/>
          <a:p>
            <a:r>
              <a:rPr lang="en-GB" dirty="0"/>
              <a:t>As a group, create a fandom map showing how fans, the industry, and games interact:</a:t>
            </a:r>
          </a:p>
          <a:p>
            <a:pPr lvl="1"/>
            <a:r>
              <a:rPr lang="en-GB" dirty="0"/>
              <a:t>Core object of fandom: the game/studio/IP. etc.</a:t>
            </a:r>
          </a:p>
          <a:p>
            <a:pPr lvl="1"/>
            <a:r>
              <a:rPr lang="en-GB" dirty="0"/>
              <a:t>Fan activities: modding, streaming, tournaments, cosplay, art, memes, fanfic, community organising etc.</a:t>
            </a:r>
          </a:p>
          <a:p>
            <a:pPr lvl="1"/>
            <a:r>
              <a:rPr lang="en-GB" dirty="0"/>
              <a:t>Industry engagement: marketing, updates, events, collaborations, official fandom programs, etc.</a:t>
            </a:r>
          </a:p>
          <a:p>
            <a:pPr lvl="1"/>
            <a:r>
              <a:rPr lang="en-GB" dirty="0"/>
              <a:t>Platforms/spaces: Twitch, Reddit, Discord, TikTok, conventions, etc.</a:t>
            </a:r>
          </a:p>
          <a:p>
            <a:pPr lvl="1"/>
            <a:r>
              <a:rPr lang="en-GB" dirty="0"/>
              <a:t>Tensions: monetisation, fan backlash, representation, community toxicity, corporate control, etc.</a:t>
            </a:r>
          </a:p>
          <a:p>
            <a:pPr lvl="1"/>
            <a:r>
              <a:rPr lang="en-GB" dirty="0"/>
              <a:t>And other…</a:t>
            </a:r>
          </a:p>
          <a:p>
            <a:r>
              <a:rPr lang="en-GB" dirty="0"/>
              <a:t>The map should show relationships and provide examples when possible. </a:t>
            </a:r>
          </a:p>
          <a:p>
            <a:r>
              <a:rPr lang="en-GB" dirty="0"/>
              <a:t>Be ready to discuss the following using your map:</a:t>
            </a:r>
          </a:p>
          <a:p>
            <a:pPr lvl="1"/>
            <a:r>
              <a:rPr lang="en-GB" dirty="0"/>
              <a:t>How do fans contribute creatively or economically to this game’s success?</a:t>
            </a:r>
          </a:p>
          <a:p>
            <a:pPr lvl="1"/>
            <a:r>
              <a:rPr lang="en-GB" dirty="0"/>
              <a:t>How does the industry respond to or manage this fandom?</a:t>
            </a:r>
          </a:p>
          <a:p>
            <a:pPr lvl="1"/>
            <a:r>
              <a:rPr lang="en-GB" dirty="0"/>
              <a:t>What tensions or ethical issues arise between fans and companies?</a:t>
            </a:r>
          </a:p>
          <a:p>
            <a:pPr lvl="1"/>
            <a:r>
              <a:rPr lang="en-GB" dirty="0"/>
              <a:t>How do you as artists/designers imagine working with or designing for a fandom?</a:t>
            </a:r>
          </a:p>
        </p:txBody>
      </p:sp>
    </p:spTree>
    <p:extLst>
      <p:ext uri="{BB962C8B-B14F-4D97-AF65-F5344CB8AC3E}">
        <p14:creationId xmlns:p14="http://schemas.microsoft.com/office/powerpoint/2010/main" val="230242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B630DC-C29F-48DE-BABE-D4CDEC234645}"/>
              </a:ext>
            </a:extLst>
          </p:cNvPr>
          <p:cNvSpPr>
            <a:spLocks noGrp="1"/>
          </p:cNvSpPr>
          <p:nvPr>
            <p:ph type="title"/>
          </p:nvPr>
        </p:nvSpPr>
        <p:spPr/>
        <p:txBody>
          <a:bodyPr/>
          <a:lstStyle/>
          <a:p>
            <a:r>
              <a:rPr lang="en-US" dirty="0"/>
              <a:t>Fandom and Cult</a:t>
            </a:r>
            <a:endParaRPr lang="en-GB" dirty="0"/>
          </a:p>
        </p:txBody>
      </p:sp>
      <p:sp>
        <p:nvSpPr>
          <p:cNvPr id="3" name="İçerik Yer Tutucusu 2">
            <a:extLst>
              <a:ext uri="{FF2B5EF4-FFF2-40B4-BE49-F238E27FC236}">
                <a16:creationId xmlns:a16="http://schemas.microsoft.com/office/drawing/2014/main" id="{C04F6A2F-9066-675B-14C9-2DAA7C5641CD}"/>
              </a:ext>
            </a:extLst>
          </p:cNvPr>
          <p:cNvSpPr>
            <a:spLocks noGrp="1"/>
          </p:cNvSpPr>
          <p:nvPr>
            <p:ph idx="1"/>
          </p:nvPr>
        </p:nvSpPr>
        <p:spPr>
          <a:xfrm>
            <a:off x="838200" y="1825625"/>
            <a:ext cx="5562600" cy="4351338"/>
          </a:xfrm>
        </p:spPr>
        <p:txBody>
          <a:bodyPr>
            <a:normAutofit fontScale="85000" lnSpcReduction="10000"/>
          </a:bodyPr>
          <a:lstStyle/>
          <a:p>
            <a:r>
              <a:rPr lang="en-GB" dirty="0"/>
              <a:t>Fan: A person who have a strong interest in or admiration for a particular person or thing.</a:t>
            </a:r>
          </a:p>
          <a:p>
            <a:r>
              <a:rPr lang="en-GB" dirty="0"/>
              <a:t>Fandom: The state or condition of being a fan of someone or something.</a:t>
            </a:r>
          </a:p>
          <a:p>
            <a:r>
              <a:rPr lang="en-GB" dirty="0"/>
              <a:t>Cult: </a:t>
            </a:r>
          </a:p>
          <a:p>
            <a:pPr lvl="1"/>
            <a:r>
              <a:rPr lang="en-GB" dirty="0"/>
              <a:t>A relatively small group of people having beliefs or practices, especially relating to religion, that are regarded by others as strange or sinister or as imposing excessive control over members.</a:t>
            </a:r>
          </a:p>
          <a:p>
            <a:pPr lvl="1"/>
            <a:r>
              <a:rPr lang="en-GB" dirty="0"/>
              <a:t>A person or thing that is popular or fashionable among a particular group or section of society.</a:t>
            </a:r>
          </a:p>
        </p:txBody>
      </p:sp>
      <p:pic>
        <p:nvPicPr>
          <p:cNvPr id="4" name="Resim 3">
            <a:extLst>
              <a:ext uri="{FF2B5EF4-FFF2-40B4-BE49-F238E27FC236}">
                <a16:creationId xmlns:a16="http://schemas.microsoft.com/office/drawing/2014/main" id="{9AF0E234-DE08-4C19-A083-47F7150F4A31}"/>
              </a:ext>
            </a:extLst>
          </p:cNvPr>
          <p:cNvPicPr>
            <a:picLocks noChangeAspect="1"/>
          </p:cNvPicPr>
          <p:nvPr/>
        </p:nvPicPr>
        <p:blipFill>
          <a:blip r:embed="rId2"/>
          <a:srcRect b="50108"/>
          <a:stretch>
            <a:fillRect/>
          </a:stretch>
        </p:blipFill>
        <p:spPr>
          <a:xfrm>
            <a:off x="6779841" y="1825625"/>
            <a:ext cx="4573959" cy="3677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37863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372372-42A9-C00E-7D99-6D6898442A7A}"/>
              </a:ext>
            </a:extLst>
          </p:cNvPr>
          <p:cNvSpPr>
            <a:spLocks noGrp="1"/>
          </p:cNvSpPr>
          <p:nvPr>
            <p:ph type="title"/>
          </p:nvPr>
        </p:nvSpPr>
        <p:spPr/>
        <p:txBody>
          <a:bodyPr/>
          <a:lstStyle/>
          <a:p>
            <a:r>
              <a:rPr lang="en-US" dirty="0"/>
              <a:t>Individually, please answer these questions in 3-4 minutes, you may take notes:</a:t>
            </a:r>
            <a:endParaRPr lang="en-GB" dirty="0"/>
          </a:p>
        </p:txBody>
      </p:sp>
      <p:sp>
        <p:nvSpPr>
          <p:cNvPr id="3" name="İçerik Yer Tutucusu 2">
            <a:extLst>
              <a:ext uri="{FF2B5EF4-FFF2-40B4-BE49-F238E27FC236}">
                <a16:creationId xmlns:a16="http://schemas.microsoft.com/office/drawing/2014/main" id="{4E0F51C4-B385-3CDF-F79A-658E5C6F3428}"/>
              </a:ext>
            </a:extLst>
          </p:cNvPr>
          <p:cNvSpPr>
            <a:spLocks noGrp="1"/>
          </p:cNvSpPr>
          <p:nvPr>
            <p:ph idx="1"/>
          </p:nvPr>
        </p:nvSpPr>
        <p:spPr>
          <a:xfrm>
            <a:off x="838200" y="2202425"/>
            <a:ext cx="10515600" cy="3974537"/>
          </a:xfrm>
        </p:spPr>
        <p:txBody>
          <a:bodyPr/>
          <a:lstStyle/>
          <a:p>
            <a:r>
              <a:rPr lang="en-GB" dirty="0"/>
              <a:t>What are you a fan of? (Game, franchise, genre, creator, studio, streamer…)</a:t>
            </a:r>
          </a:p>
          <a:p>
            <a:r>
              <a:rPr lang="en-GB" dirty="0"/>
              <a:t>How do you show or express that fandom? (Playing, creating art, following updates, buying merch, modding, streaming, etc.)</a:t>
            </a:r>
          </a:p>
          <a:p>
            <a:r>
              <a:rPr lang="en-GB" dirty="0"/>
              <a:t>What’s one reason that fandom matters to you? (Community? Inspiration? Escapism? Creative drive?)</a:t>
            </a:r>
          </a:p>
        </p:txBody>
      </p:sp>
    </p:spTree>
    <p:extLst>
      <p:ext uri="{BB962C8B-B14F-4D97-AF65-F5344CB8AC3E}">
        <p14:creationId xmlns:p14="http://schemas.microsoft.com/office/powerpoint/2010/main" val="1271232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5635A8-898A-5D8E-0106-13B5D9411214}"/>
              </a:ext>
            </a:extLst>
          </p:cNvPr>
          <p:cNvSpPr>
            <a:spLocks noGrp="1"/>
          </p:cNvSpPr>
          <p:nvPr>
            <p:ph type="title"/>
          </p:nvPr>
        </p:nvSpPr>
        <p:spPr/>
        <p:txBody>
          <a:bodyPr/>
          <a:lstStyle/>
          <a:p>
            <a:r>
              <a:rPr lang="en-GB" dirty="0"/>
              <a:t>In pairs or trios, briefly discuss:</a:t>
            </a:r>
          </a:p>
        </p:txBody>
      </p:sp>
      <p:sp>
        <p:nvSpPr>
          <p:cNvPr id="3" name="İçerik Yer Tutucusu 2">
            <a:extLst>
              <a:ext uri="{FF2B5EF4-FFF2-40B4-BE49-F238E27FC236}">
                <a16:creationId xmlns:a16="http://schemas.microsoft.com/office/drawing/2014/main" id="{7E7BC7CB-E67F-7F85-785B-2AD1553AEAC7}"/>
              </a:ext>
            </a:extLst>
          </p:cNvPr>
          <p:cNvSpPr>
            <a:spLocks noGrp="1"/>
          </p:cNvSpPr>
          <p:nvPr>
            <p:ph idx="1"/>
          </p:nvPr>
        </p:nvSpPr>
        <p:spPr/>
        <p:txBody>
          <a:bodyPr/>
          <a:lstStyle/>
          <a:p>
            <a:r>
              <a:rPr lang="en-GB" dirty="0"/>
              <a:t>What fandoms do you share?</a:t>
            </a:r>
          </a:p>
          <a:p>
            <a:r>
              <a:rPr lang="en-GB" dirty="0"/>
              <a:t>What’s different about how you engage with the objects of your fandom?</a:t>
            </a:r>
          </a:p>
          <a:p>
            <a:r>
              <a:rPr lang="en-GB" dirty="0"/>
              <a:t>Are you fans in similar or different ways (passive/active, casual/intense)?</a:t>
            </a:r>
          </a:p>
          <a:p>
            <a:r>
              <a:rPr lang="en-GB" dirty="0"/>
              <a:t>Have your fandoms influenced your creativity or interest in games?</a:t>
            </a:r>
          </a:p>
        </p:txBody>
      </p:sp>
    </p:spTree>
    <p:extLst>
      <p:ext uri="{BB962C8B-B14F-4D97-AF65-F5344CB8AC3E}">
        <p14:creationId xmlns:p14="http://schemas.microsoft.com/office/powerpoint/2010/main" val="986278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8D0AB2-081C-24A9-B63E-3E3ABAEE4131}"/>
              </a:ext>
            </a:extLst>
          </p:cNvPr>
          <p:cNvSpPr>
            <a:spLocks noGrp="1"/>
          </p:cNvSpPr>
          <p:nvPr>
            <p:ph type="title"/>
          </p:nvPr>
        </p:nvSpPr>
        <p:spPr/>
        <p:txBody>
          <a:bodyPr/>
          <a:lstStyle/>
          <a:p>
            <a:r>
              <a:rPr lang="en-US" dirty="0"/>
              <a:t>What kind of fans are you?</a:t>
            </a:r>
            <a:endParaRPr lang="en-GB" dirty="0"/>
          </a:p>
        </p:txBody>
      </p:sp>
      <p:sp>
        <p:nvSpPr>
          <p:cNvPr id="3" name="İçerik Yer Tutucusu 2">
            <a:extLst>
              <a:ext uri="{FF2B5EF4-FFF2-40B4-BE49-F238E27FC236}">
                <a16:creationId xmlns:a16="http://schemas.microsoft.com/office/drawing/2014/main" id="{C7396B38-A143-BA8D-D0CB-E782542C36EB}"/>
              </a:ext>
            </a:extLst>
          </p:cNvPr>
          <p:cNvSpPr>
            <a:spLocks noGrp="1"/>
          </p:cNvSpPr>
          <p:nvPr>
            <p:ph idx="1"/>
          </p:nvPr>
        </p:nvSpPr>
        <p:spPr/>
        <p:txBody>
          <a:bodyPr/>
          <a:lstStyle/>
          <a:p>
            <a:r>
              <a:rPr lang="en-GB" dirty="0"/>
              <a:t>What are your key observations?</a:t>
            </a:r>
          </a:p>
          <a:p>
            <a:pPr marL="0" indent="0">
              <a:buNone/>
            </a:pPr>
            <a:endParaRPr lang="en-GB" dirty="0"/>
          </a:p>
          <a:p>
            <a:r>
              <a:rPr lang="en-GB" dirty="0"/>
              <a:t>Who..</a:t>
            </a:r>
          </a:p>
          <a:p>
            <a:pPr lvl="1"/>
            <a:r>
              <a:rPr lang="en-GB" dirty="0"/>
              <a:t>…has cosplayed a game character?</a:t>
            </a:r>
          </a:p>
          <a:p>
            <a:pPr lvl="1"/>
            <a:r>
              <a:rPr lang="en-GB" dirty="0"/>
              <a:t>…moderates a Discord server?</a:t>
            </a:r>
          </a:p>
          <a:p>
            <a:pPr lvl="1"/>
            <a:r>
              <a:rPr lang="en-GB" dirty="0"/>
              <a:t>…owns fan merch?</a:t>
            </a:r>
          </a:p>
          <a:p>
            <a:pPr lvl="1"/>
            <a:r>
              <a:rPr lang="en-GB" dirty="0"/>
              <a:t>…has met online friends through a fandom?</a:t>
            </a:r>
          </a:p>
          <a:p>
            <a:pPr lvl="1"/>
            <a:r>
              <a:rPr lang="en-GB" dirty="0"/>
              <a:t>…has made fan art or mods?</a:t>
            </a:r>
          </a:p>
        </p:txBody>
      </p:sp>
    </p:spTree>
    <p:extLst>
      <p:ext uri="{BB962C8B-B14F-4D97-AF65-F5344CB8AC3E}">
        <p14:creationId xmlns:p14="http://schemas.microsoft.com/office/powerpoint/2010/main" val="93823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F1B4D9-61FF-4C8A-2534-C0AC1DBDD8F7}"/>
              </a:ext>
            </a:extLst>
          </p:cNvPr>
          <p:cNvSpPr>
            <a:spLocks noGrp="1"/>
          </p:cNvSpPr>
          <p:nvPr>
            <p:ph type="title"/>
          </p:nvPr>
        </p:nvSpPr>
        <p:spPr/>
        <p:txBody>
          <a:bodyPr/>
          <a:lstStyle/>
          <a:p>
            <a:r>
              <a:rPr lang="en-US" dirty="0"/>
              <a:t>The Frankfurt School</a:t>
            </a:r>
            <a:endParaRPr lang="en-GB" dirty="0"/>
          </a:p>
        </p:txBody>
      </p:sp>
      <p:sp>
        <p:nvSpPr>
          <p:cNvPr id="3" name="İçerik Yer Tutucusu 2">
            <a:extLst>
              <a:ext uri="{FF2B5EF4-FFF2-40B4-BE49-F238E27FC236}">
                <a16:creationId xmlns:a16="http://schemas.microsoft.com/office/drawing/2014/main" id="{C215258D-A194-3EC7-5F0A-993F0BF1A8DE}"/>
              </a:ext>
            </a:extLst>
          </p:cNvPr>
          <p:cNvSpPr>
            <a:spLocks noGrp="1"/>
          </p:cNvSpPr>
          <p:nvPr>
            <p:ph idx="1"/>
          </p:nvPr>
        </p:nvSpPr>
        <p:spPr>
          <a:xfrm>
            <a:off x="838199" y="1825624"/>
            <a:ext cx="4632999" cy="4667251"/>
          </a:xfrm>
        </p:spPr>
        <p:txBody>
          <a:bodyPr>
            <a:normAutofit fontScale="62500" lnSpcReduction="20000"/>
          </a:bodyPr>
          <a:lstStyle/>
          <a:p>
            <a:r>
              <a:rPr lang="en-GB" sz="2900" dirty="0"/>
              <a:t>Culture is produced by a capitalist system to reflect capitalist values, the system is controlled by the bourgeoisie, the ruling class: </a:t>
            </a:r>
            <a:r>
              <a:rPr lang="en-GB" sz="2900" dirty="0">
                <a:cs typeface="Arial" pitchFamily="34" charset="0"/>
              </a:rPr>
              <a:t>Mass culture reinforces the dominant ideology!</a:t>
            </a:r>
            <a:endParaRPr lang="en-GB" sz="2900" dirty="0"/>
          </a:p>
          <a:p>
            <a:r>
              <a:rPr lang="en-GB" sz="2900" dirty="0"/>
              <a:t>The people, the proletariat, do not make their own culture, they absorb bourgeoisie values through consuming capitalist culture and identify those values as their own. By so the ruling class imprint their ideology on the border population: </a:t>
            </a:r>
            <a:r>
              <a:rPr lang="en-GB" sz="2900" dirty="0">
                <a:cs typeface="Arial" pitchFamily="34" charset="0"/>
              </a:rPr>
              <a:t>Mass culture distracts the workers from their oppression!</a:t>
            </a:r>
            <a:endParaRPr lang="en-GB" sz="2900" dirty="0"/>
          </a:p>
          <a:p>
            <a:r>
              <a:rPr lang="en-GB" sz="2900" dirty="0"/>
              <a:t>This status quo of rich people producing and controlling culture to be consumed by the poor is maintained without a revolution: </a:t>
            </a:r>
            <a:r>
              <a:rPr lang="en-GB" sz="2900" dirty="0">
                <a:cs typeface="Arial" pitchFamily="34" charset="0"/>
              </a:rPr>
              <a:t>Consumers of mass culture are ‘cultural dupes!</a:t>
            </a:r>
          </a:p>
          <a:p>
            <a:r>
              <a:rPr lang="en-GB" sz="2900" dirty="0">
                <a:cs typeface="Arial" pitchFamily="34" charset="0"/>
              </a:rPr>
              <a:t>Mass culture has no ‘cultural’ value!</a:t>
            </a:r>
          </a:p>
          <a:p>
            <a:pPr marL="0" indent="0" algn="r">
              <a:buNone/>
            </a:pPr>
            <a:r>
              <a:rPr lang="en-GB" sz="1400" dirty="0">
                <a:latin typeface="Arial" pitchFamily="34" charset="0"/>
                <a:cs typeface="Arial" pitchFamily="34" charset="0"/>
              </a:rPr>
              <a:t>Max Horkheimer (1985-1973) &amp; Theodor W. Adorno (1903-1969)</a:t>
            </a:r>
          </a:p>
        </p:txBody>
      </p:sp>
      <p:pic>
        <p:nvPicPr>
          <p:cNvPr id="4" name="Picture 4">
            <a:extLst>
              <a:ext uri="{FF2B5EF4-FFF2-40B4-BE49-F238E27FC236}">
                <a16:creationId xmlns:a16="http://schemas.microsoft.com/office/drawing/2014/main" id="{1B1275C7-649F-555D-C17A-EE1D0D14492D}"/>
              </a:ext>
            </a:extLst>
          </p:cNvPr>
          <p:cNvPicPr>
            <a:picLocks noChangeAspect="1"/>
          </p:cNvPicPr>
          <p:nvPr/>
        </p:nvPicPr>
        <p:blipFill>
          <a:blip r:embed="rId2"/>
          <a:stretch>
            <a:fillRect/>
          </a:stretch>
        </p:blipFill>
        <p:spPr>
          <a:xfrm>
            <a:off x="5851666" y="1224515"/>
            <a:ext cx="2329467" cy="3344574"/>
          </a:xfrm>
          <a:prstGeom prst="rect">
            <a:avLst/>
          </a:prstGeom>
        </p:spPr>
      </p:pic>
      <p:pic>
        <p:nvPicPr>
          <p:cNvPr id="5" name="Picture 6">
            <a:extLst>
              <a:ext uri="{FF2B5EF4-FFF2-40B4-BE49-F238E27FC236}">
                <a16:creationId xmlns:a16="http://schemas.microsoft.com/office/drawing/2014/main" id="{E4E35BDB-69EF-3A55-DFDC-F0416A4672B8}"/>
              </a:ext>
            </a:extLst>
          </p:cNvPr>
          <p:cNvPicPr>
            <a:picLocks noChangeAspect="1"/>
          </p:cNvPicPr>
          <p:nvPr/>
        </p:nvPicPr>
        <p:blipFill>
          <a:blip r:embed="rId3"/>
          <a:stretch>
            <a:fillRect/>
          </a:stretch>
        </p:blipFill>
        <p:spPr>
          <a:xfrm>
            <a:off x="5661432" y="4695431"/>
            <a:ext cx="2709934" cy="1876108"/>
          </a:xfrm>
          <a:prstGeom prst="rect">
            <a:avLst/>
          </a:prstGeom>
        </p:spPr>
      </p:pic>
      <p:pic>
        <p:nvPicPr>
          <p:cNvPr id="6" name="Picture 9">
            <a:extLst>
              <a:ext uri="{FF2B5EF4-FFF2-40B4-BE49-F238E27FC236}">
                <a16:creationId xmlns:a16="http://schemas.microsoft.com/office/drawing/2014/main" id="{A5DDF96B-6767-32BF-3B3B-A8F1A063AA87}"/>
              </a:ext>
            </a:extLst>
          </p:cNvPr>
          <p:cNvPicPr>
            <a:picLocks noChangeAspect="1"/>
          </p:cNvPicPr>
          <p:nvPr/>
        </p:nvPicPr>
        <p:blipFill>
          <a:blip r:embed="rId4"/>
          <a:stretch>
            <a:fillRect/>
          </a:stretch>
        </p:blipFill>
        <p:spPr>
          <a:xfrm>
            <a:off x="8371366" y="1542668"/>
            <a:ext cx="3803998" cy="4754998"/>
          </a:xfrm>
          <a:prstGeom prst="rect">
            <a:avLst/>
          </a:prstGeom>
        </p:spPr>
      </p:pic>
    </p:spTree>
    <p:extLst>
      <p:ext uri="{BB962C8B-B14F-4D97-AF65-F5344CB8AC3E}">
        <p14:creationId xmlns:p14="http://schemas.microsoft.com/office/powerpoint/2010/main" val="214904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BDCB26-CE11-C530-058D-2BC25119BBD2}"/>
              </a:ext>
            </a:extLst>
          </p:cNvPr>
          <p:cNvSpPr>
            <a:spLocks noGrp="1"/>
          </p:cNvSpPr>
          <p:nvPr>
            <p:ph type="title"/>
          </p:nvPr>
        </p:nvSpPr>
        <p:spPr/>
        <p:txBody>
          <a:bodyPr/>
          <a:lstStyle/>
          <a:p>
            <a:r>
              <a:rPr lang="en-GB" dirty="0"/>
              <a:t>The Hypodermic Needle </a:t>
            </a:r>
          </a:p>
        </p:txBody>
      </p:sp>
      <p:sp>
        <p:nvSpPr>
          <p:cNvPr id="3" name="İçerik Yer Tutucusu 2">
            <a:extLst>
              <a:ext uri="{FF2B5EF4-FFF2-40B4-BE49-F238E27FC236}">
                <a16:creationId xmlns:a16="http://schemas.microsoft.com/office/drawing/2014/main" id="{B2151BB1-556A-E67F-9AC3-8FC53785A776}"/>
              </a:ext>
            </a:extLst>
          </p:cNvPr>
          <p:cNvSpPr>
            <a:spLocks noGrp="1"/>
          </p:cNvSpPr>
          <p:nvPr>
            <p:ph idx="1"/>
          </p:nvPr>
        </p:nvSpPr>
        <p:spPr>
          <a:xfrm>
            <a:off x="730046" y="1579818"/>
            <a:ext cx="6155033" cy="5032376"/>
          </a:xfrm>
        </p:spPr>
        <p:txBody>
          <a:bodyPr>
            <a:normAutofit fontScale="70000" lnSpcReduction="20000"/>
          </a:bodyPr>
          <a:lstStyle/>
          <a:p>
            <a:r>
              <a:rPr lang="en-GB" sz="3400" dirty="0"/>
              <a:t>The hypodermic needle model is a model of communication suggesting that an intended message is directly received and wholly accepted by the receiver.</a:t>
            </a:r>
          </a:p>
          <a:p>
            <a:r>
              <a:rPr lang="en-GB" sz="3400" dirty="0"/>
              <a:t> "Hypodermic Needle Theory" was based on early observations of the effect of mass media, as used by Nazi propaganda and the effects of Hollywood in the 1930s and 1940s.</a:t>
            </a:r>
          </a:p>
          <a:p>
            <a:r>
              <a:rPr lang="en-GB" sz="3400" dirty="0"/>
              <a:t>It suggests that the media injects its messages straight into the passive audience.</a:t>
            </a:r>
          </a:p>
          <a:p>
            <a:r>
              <a:rPr lang="en-GB" sz="3400" dirty="0"/>
              <a:t>This passive audience is immediately affected by these messages. The public essentially cannot escape from the media's influence, and is therefore considered a "sitting duck". Or a couch potato.</a:t>
            </a:r>
          </a:p>
          <a:p>
            <a:endParaRPr lang="en-GB" dirty="0"/>
          </a:p>
        </p:txBody>
      </p:sp>
      <p:pic>
        <p:nvPicPr>
          <p:cNvPr id="4" name="Resim 3">
            <a:extLst>
              <a:ext uri="{FF2B5EF4-FFF2-40B4-BE49-F238E27FC236}">
                <a16:creationId xmlns:a16="http://schemas.microsoft.com/office/drawing/2014/main" id="{20906FE6-A188-C099-2D0F-619968680368}"/>
              </a:ext>
            </a:extLst>
          </p:cNvPr>
          <p:cNvPicPr>
            <a:picLocks noChangeAspect="1"/>
          </p:cNvPicPr>
          <p:nvPr/>
        </p:nvPicPr>
        <p:blipFill>
          <a:blip r:embed="rId2"/>
          <a:stretch>
            <a:fillRect/>
          </a:stretch>
        </p:blipFill>
        <p:spPr>
          <a:xfrm>
            <a:off x="6993233" y="758551"/>
            <a:ext cx="5088111" cy="2430549"/>
          </a:xfrm>
          <a:prstGeom prst="rect">
            <a:avLst/>
          </a:prstGeom>
        </p:spPr>
      </p:pic>
      <p:pic>
        <p:nvPicPr>
          <p:cNvPr id="5" name="Resim 4">
            <a:extLst>
              <a:ext uri="{FF2B5EF4-FFF2-40B4-BE49-F238E27FC236}">
                <a16:creationId xmlns:a16="http://schemas.microsoft.com/office/drawing/2014/main" id="{9D1D8DDF-AC60-7E2D-3BA3-5F6206FE45D7}"/>
              </a:ext>
            </a:extLst>
          </p:cNvPr>
          <p:cNvPicPr>
            <a:picLocks noChangeAspect="1"/>
          </p:cNvPicPr>
          <p:nvPr/>
        </p:nvPicPr>
        <p:blipFill>
          <a:blip r:embed="rId3"/>
          <a:stretch>
            <a:fillRect/>
          </a:stretch>
        </p:blipFill>
        <p:spPr>
          <a:xfrm>
            <a:off x="7418744" y="3330677"/>
            <a:ext cx="4237087" cy="3023878"/>
          </a:xfrm>
          <a:prstGeom prst="rect">
            <a:avLst/>
          </a:prstGeom>
        </p:spPr>
      </p:pic>
    </p:spTree>
    <p:extLst>
      <p:ext uri="{BB962C8B-B14F-4D97-AF65-F5344CB8AC3E}">
        <p14:creationId xmlns:p14="http://schemas.microsoft.com/office/powerpoint/2010/main" val="1718717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D4FE-BA53-386C-8780-21B26A1FD54D}"/>
              </a:ext>
            </a:extLst>
          </p:cNvPr>
          <p:cNvSpPr>
            <a:spLocks noGrp="1"/>
          </p:cNvSpPr>
          <p:nvPr>
            <p:ph type="title"/>
          </p:nvPr>
        </p:nvSpPr>
        <p:spPr/>
        <p:txBody>
          <a:bodyPr/>
          <a:lstStyle/>
          <a:p>
            <a:r>
              <a:rPr lang="en-GB" dirty="0">
                <a:latin typeface="Arial" pitchFamily="34" charset="0"/>
                <a:cs typeface="Arial" pitchFamily="34" charset="0"/>
              </a:rPr>
              <a:t>Encoding and decoding </a:t>
            </a:r>
            <a:endParaRPr lang="en-GB" dirty="0"/>
          </a:p>
        </p:txBody>
      </p:sp>
      <p:sp>
        <p:nvSpPr>
          <p:cNvPr id="3" name="Content Placeholder 2">
            <a:extLst>
              <a:ext uri="{FF2B5EF4-FFF2-40B4-BE49-F238E27FC236}">
                <a16:creationId xmlns:a16="http://schemas.microsoft.com/office/drawing/2014/main" id="{AAF29D0F-C189-9B96-4FB0-5DACB1005B0E}"/>
              </a:ext>
            </a:extLst>
          </p:cNvPr>
          <p:cNvSpPr>
            <a:spLocks noGrp="1"/>
          </p:cNvSpPr>
          <p:nvPr>
            <p:ph idx="1"/>
          </p:nvPr>
        </p:nvSpPr>
        <p:spPr>
          <a:xfrm>
            <a:off x="838200" y="1825625"/>
            <a:ext cx="5849679" cy="4351338"/>
          </a:xfrm>
        </p:spPr>
        <p:txBody>
          <a:bodyPr>
            <a:normAutofit fontScale="92500" lnSpcReduction="20000"/>
          </a:bodyPr>
          <a:lstStyle/>
          <a:p>
            <a:r>
              <a:rPr lang="en-GB" dirty="0">
                <a:latin typeface="Arial" pitchFamily="34" charset="0"/>
                <a:cs typeface="Arial" pitchFamily="34" charset="0"/>
              </a:rPr>
              <a:t>Meaning is not simply fixed or determined by the sender.</a:t>
            </a:r>
          </a:p>
          <a:p>
            <a:r>
              <a:rPr lang="en-GB" dirty="0">
                <a:latin typeface="Arial" pitchFamily="34" charset="0"/>
                <a:cs typeface="Arial" pitchFamily="34" charset="0"/>
              </a:rPr>
              <a:t>The message is never transparent.</a:t>
            </a:r>
          </a:p>
          <a:p>
            <a:r>
              <a:rPr lang="en-GB" dirty="0">
                <a:latin typeface="Arial" pitchFamily="34" charset="0"/>
                <a:cs typeface="Arial" pitchFamily="34" charset="0"/>
              </a:rPr>
              <a:t>The audience is not a passive recipient of meaning.</a:t>
            </a:r>
          </a:p>
          <a:p>
            <a:r>
              <a:rPr lang="en-GB" dirty="0">
                <a:latin typeface="Arial" pitchFamily="34" charset="0"/>
                <a:cs typeface="Arial" pitchFamily="34" charset="0"/>
              </a:rPr>
              <a:t>Even meaning originates in text, viewers/readers are permitted some freedom within its structure.</a:t>
            </a:r>
          </a:p>
          <a:p>
            <a:r>
              <a:rPr lang="en-GB" dirty="0">
                <a:latin typeface="Arial" pitchFamily="34" charset="0"/>
                <a:cs typeface="Arial" pitchFamily="34" charset="0"/>
              </a:rPr>
              <a:t>There is an interaction between the producer, the programme, and the viewer.</a:t>
            </a:r>
          </a:p>
          <a:p>
            <a:pPr marL="0" indent="0" algn="r">
              <a:buNone/>
            </a:pPr>
            <a:r>
              <a:rPr lang="en-GB" dirty="0">
                <a:latin typeface="Arial" pitchFamily="34" charset="0"/>
                <a:cs typeface="Arial" pitchFamily="34" charset="0"/>
              </a:rPr>
              <a:t>Stuart Hall, 1973</a:t>
            </a:r>
          </a:p>
          <a:p>
            <a:endParaRPr lang="en-GB" dirty="0"/>
          </a:p>
        </p:txBody>
      </p:sp>
      <p:pic>
        <p:nvPicPr>
          <p:cNvPr id="6" name="Resim 5">
            <a:extLst>
              <a:ext uri="{FF2B5EF4-FFF2-40B4-BE49-F238E27FC236}">
                <a16:creationId xmlns:a16="http://schemas.microsoft.com/office/drawing/2014/main" id="{5A3B86BA-364B-FCB6-4519-8CB3100DB72E}"/>
              </a:ext>
            </a:extLst>
          </p:cNvPr>
          <p:cNvPicPr>
            <a:picLocks noChangeAspect="1"/>
          </p:cNvPicPr>
          <p:nvPr/>
        </p:nvPicPr>
        <p:blipFill>
          <a:blip r:embed="rId2"/>
          <a:stretch>
            <a:fillRect/>
          </a:stretch>
        </p:blipFill>
        <p:spPr>
          <a:xfrm>
            <a:off x="6693447" y="2015086"/>
            <a:ext cx="5498553" cy="2827827"/>
          </a:xfrm>
          <a:prstGeom prst="rect">
            <a:avLst/>
          </a:prstGeom>
        </p:spPr>
      </p:pic>
    </p:spTree>
    <p:extLst>
      <p:ext uri="{BB962C8B-B14F-4D97-AF65-F5344CB8AC3E}">
        <p14:creationId xmlns:p14="http://schemas.microsoft.com/office/powerpoint/2010/main" val="3078239233"/>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941</TotalTime>
  <Words>1559</Words>
  <Application>Microsoft Office PowerPoint</Application>
  <PresentationFormat>Geniş ekran</PresentationFormat>
  <Paragraphs>117</Paragraphs>
  <Slides>23</Slides>
  <Notes>0</Notes>
  <HiddenSlides>0</HiddenSlides>
  <MMClips>2</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23</vt:i4>
      </vt:variant>
    </vt:vector>
  </HeadingPairs>
  <TitlesOfParts>
    <vt:vector size="28" baseType="lpstr">
      <vt:lpstr>Aptos</vt:lpstr>
      <vt:lpstr>Aptos Display</vt:lpstr>
      <vt:lpstr>Arial</vt:lpstr>
      <vt:lpstr>Calibri</vt:lpstr>
      <vt:lpstr>Office Teması</vt:lpstr>
      <vt:lpstr>FGCT5002: The Conscious Practitioner 25/26 Fandom and Fan Cultures</vt:lpstr>
      <vt:lpstr>PowerPoint Sunusu</vt:lpstr>
      <vt:lpstr>Fandom and Cult</vt:lpstr>
      <vt:lpstr>Individually, please answer these questions in 3-4 minutes, you may take notes:</vt:lpstr>
      <vt:lpstr>In pairs or trios, briefly discuss:</vt:lpstr>
      <vt:lpstr>What kind of fans are you?</vt:lpstr>
      <vt:lpstr>The Frankfurt School</vt:lpstr>
      <vt:lpstr>The Hypodermic Needle </vt:lpstr>
      <vt:lpstr>Encoding and decoding </vt:lpstr>
      <vt:lpstr>Active audience</vt:lpstr>
      <vt:lpstr>Reading as poaching</vt:lpstr>
      <vt:lpstr>Fandom &amp; Shadow cultural economy</vt:lpstr>
      <vt:lpstr>Circulation between regular and shadow economies</vt:lpstr>
      <vt:lpstr>Textual Poachers</vt:lpstr>
      <vt:lpstr>Fan fiction as textual poaching</vt:lpstr>
      <vt:lpstr>PowerPoint Sunusu</vt:lpstr>
      <vt:lpstr>PowerPoint Sunusu</vt:lpstr>
      <vt:lpstr>PowerPoint Sunusu</vt:lpstr>
      <vt:lpstr>Brand authenticity &amp; Fandom</vt:lpstr>
      <vt:lpstr>Emotional investments and labour</vt:lpstr>
      <vt:lpstr>Fandom is mainstream, but…</vt:lpstr>
      <vt:lpstr>Fandom and gaming</vt:lpstr>
      <vt:lpstr>Game Fandom Ecosystem Mapping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Tonguc Ibrahim Sezen</dc:creator>
  <cp:lastModifiedBy>Tonguc Ibrahim Sezen</cp:lastModifiedBy>
  <cp:revision>2</cp:revision>
  <dcterms:created xsi:type="dcterms:W3CDTF">2025-11-10T14:41:16Z</dcterms:created>
  <dcterms:modified xsi:type="dcterms:W3CDTF">2025-11-12T23:23:37Z</dcterms:modified>
</cp:coreProperties>
</file>